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1" r:id="rId1"/>
  </p:sldMasterIdLst>
  <p:sldIdLst>
    <p:sldId id="256" r:id="rId2"/>
    <p:sldId id="257" r:id="rId3"/>
    <p:sldId id="258" r:id="rId4"/>
    <p:sldId id="259" r:id="rId5"/>
    <p:sldId id="292" r:id="rId6"/>
    <p:sldId id="260" r:id="rId7"/>
    <p:sldId id="261" r:id="rId8"/>
    <p:sldId id="262" r:id="rId9"/>
    <p:sldId id="263" r:id="rId10"/>
    <p:sldId id="264" r:id="rId11"/>
    <p:sldId id="265" r:id="rId12"/>
    <p:sldId id="266" r:id="rId13"/>
    <p:sldId id="267" r:id="rId14"/>
    <p:sldId id="268" r:id="rId15"/>
    <p:sldId id="269" r:id="rId16"/>
    <p:sldId id="270" r:id="rId17"/>
    <p:sldId id="287" r:id="rId18"/>
    <p:sldId id="271" r:id="rId19"/>
    <p:sldId id="284" r:id="rId20"/>
    <p:sldId id="272" r:id="rId21"/>
    <p:sldId id="273" r:id="rId22"/>
    <p:sldId id="289" r:id="rId23"/>
    <p:sldId id="274" r:id="rId24"/>
    <p:sldId id="275" r:id="rId25"/>
    <p:sldId id="285" r:id="rId26"/>
    <p:sldId id="276" r:id="rId27"/>
    <p:sldId id="286" r:id="rId28"/>
    <p:sldId id="290" r:id="rId29"/>
    <p:sldId id="277" r:id="rId30"/>
    <p:sldId id="288" r:id="rId31"/>
    <p:sldId id="279" r:id="rId32"/>
    <p:sldId id="291" r:id="rId33"/>
    <p:sldId id="282" r:id="rId34"/>
    <p:sldId id="27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09"/>
  </p:normalViewPr>
  <p:slideViewPr>
    <p:cSldViewPr snapToGrid="0" snapToObjects="1">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5036BCF-BF90-C54A-8870-4B6414F86EF7}"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A07F1065-A41B-F044-B2A3-0EC7D8B056E9}" type="slidenum">
              <a:rPr lang="en-US" smtClean="0"/>
              <a:t>‹#›</a:t>
            </a:fld>
            <a:endParaRPr lang="en-US"/>
          </a:p>
        </p:txBody>
      </p:sp>
    </p:spTree>
    <p:extLst>
      <p:ext uri="{BB962C8B-B14F-4D97-AF65-F5344CB8AC3E}">
        <p14:creationId xmlns:p14="http://schemas.microsoft.com/office/powerpoint/2010/main" val="3661324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5036BCF-BF90-C54A-8870-4B6414F86EF7}"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F1065-A41B-F044-B2A3-0EC7D8B056E9}" type="slidenum">
              <a:rPr lang="en-US" smtClean="0"/>
              <a:t>‹#›</a:t>
            </a:fld>
            <a:endParaRPr lang="en-US"/>
          </a:p>
        </p:txBody>
      </p:sp>
    </p:spTree>
    <p:extLst>
      <p:ext uri="{BB962C8B-B14F-4D97-AF65-F5344CB8AC3E}">
        <p14:creationId xmlns:p14="http://schemas.microsoft.com/office/powerpoint/2010/main" val="4092780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5036BCF-BF90-C54A-8870-4B6414F86EF7}"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F1065-A41B-F044-B2A3-0EC7D8B056E9}" type="slidenum">
              <a:rPr lang="en-US" smtClean="0"/>
              <a:t>‹#›</a:t>
            </a:fld>
            <a:endParaRPr lang="en-US"/>
          </a:p>
        </p:txBody>
      </p:sp>
    </p:spTree>
    <p:extLst>
      <p:ext uri="{BB962C8B-B14F-4D97-AF65-F5344CB8AC3E}">
        <p14:creationId xmlns:p14="http://schemas.microsoft.com/office/powerpoint/2010/main" val="120002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5036BCF-BF90-C54A-8870-4B6414F86EF7}"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7F1065-A41B-F044-B2A3-0EC7D8B056E9}" type="slidenum">
              <a:rPr lang="en-US" smtClean="0"/>
              <a:t>‹#›</a:t>
            </a:fld>
            <a:endParaRPr lang="en-US"/>
          </a:p>
        </p:txBody>
      </p:sp>
    </p:spTree>
    <p:extLst>
      <p:ext uri="{BB962C8B-B14F-4D97-AF65-F5344CB8AC3E}">
        <p14:creationId xmlns:p14="http://schemas.microsoft.com/office/powerpoint/2010/main" val="4281097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5036BCF-BF90-C54A-8870-4B6414F86EF7}" type="datetimeFigureOut">
              <a:rPr lang="en-US" smtClean="0"/>
              <a:t>11/18/2021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07F1065-A41B-F044-B2A3-0EC7D8B056E9}" type="slidenum">
              <a:rPr lang="en-US" smtClean="0"/>
              <a:t>‹#›</a:t>
            </a:fld>
            <a:endParaRPr lang="en-US"/>
          </a:p>
        </p:txBody>
      </p:sp>
    </p:spTree>
    <p:extLst>
      <p:ext uri="{BB962C8B-B14F-4D97-AF65-F5344CB8AC3E}">
        <p14:creationId xmlns:p14="http://schemas.microsoft.com/office/powerpoint/2010/main" val="3648665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5036BCF-BF90-C54A-8870-4B6414F86EF7}" type="datetimeFigureOut">
              <a:rPr lang="en-US" smtClean="0"/>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F1065-A41B-F044-B2A3-0EC7D8B056E9}" type="slidenum">
              <a:rPr lang="en-US" smtClean="0"/>
              <a:t>‹#›</a:t>
            </a:fld>
            <a:endParaRPr lang="en-US"/>
          </a:p>
        </p:txBody>
      </p:sp>
    </p:spTree>
    <p:extLst>
      <p:ext uri="{BB962C8B-B14F-4D97-AF65-F5344CB8AC3E}">
        <p14:creationId xmlns:p14="http://schemas.microsoft.com/office/powerpoint/2010/main" val="328586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5036BCF-BF90-C54A-8870-4B6414F86EF7}" type="datetimeFigureOut">
              <a:rPr lang="en-US" smtClean="0"/>
              <a:t>11/18/2021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7F1065-A41B-F044-B2A3-0EC7D8B056E9}"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999279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5036BCF-BF90-C54A-8870-4B6414F86EF7}" type="datetimeFigureOut">
              <a:rPr lang="en-US" smtClean="0"/>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7F1065-A41B-F044-B2A3-0EC7D8B056E9}"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84490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036BCF-BF90-C54A-8870-4B6414F86EF7}" type="datetimeFigureOut">
              <a:rPr lang="en-US" smtClean="0"/>
              <a:t>11/18/2021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7F1065-A41B-F044-B2A3-0EC7D8B056E9}" type="slidenum">
              <a:rPr lang="en-US" smtClean="0"/>
              <a:t>‹#›</a:t>
            </a:fld>
            <a:endParaRPr lang="en-US"/>
          </a:p>
        </p:txBody>
      </p:sp>
    </p:spTree>
    <p:extLst>
      <p:ext uri="{BB962C8B-B14F-4D97-AF65-F5344CB8AC3E}">
        <p14:creationId xmlns:p14="http://schemas.microsoft.com/office/powerpoint/2010/main" val="338931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5036BCF-BF90-C54A-8870-4B6414F86EF7}" type="datetimeFigureOut">
              <a:rPr lang="en-US" smtClean="0"/>
              <a:t>11/18/2021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07F1065-A41B-F044-B2A3-0EC7D8B056E9}" type="slidenum">
              <a:rPr lang="en-US" smtClean="0"/>
              <a:t>‹#›</a:t>
            </a:fld>
            <a:endParaRPr lang="en-US"/>
          </a:p>
        </p:txBody>
      </p:sp>
    </p:spTree>
    <p:extLst>
      <p:ext uri="{BB962C8B-B14F-4D97-AF65-F5344CB8AC3E}">
        <p14:creationId xmlns:p14="http://schemas.microsoft.com/office/powerpoint/2010/main" val="29653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5036BCF-BF90-C54A-8870-4B6414F86EF7}" type="datetimeFigureOut">
              <a:rPr lang="en-US" smtClean="0"/>
              <a:t>11/18/2021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07F1065-A41B-F044-B2A3-0EC7D8B056E9}" type="slidenum">
              <a:rPr lang="en-US" smtClean="0"/>
              <a:t>‹#›</a:t>
            </a:fld>
            <a:endParaRPr lang="en-US"/>
          </a:p>
        </p:txBody>
      </p:sp>
    </p:spTree>
    <p:extLst>
      <p:ext uri="{BB962C8B-B14F-4D97-AF65-F5344CB8AC3E}">
        <p14:creationId xmlns:p14="http://schemas.microsoft.com/office/powerpoint/2010/main" val="166261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5036BCF-BF90-C54A-8870-4B6414F86EF7}" type="datetimeFigureOut">
              <a:rPr lang="en-US" smtClean="0"/>
              <a:t>11/18/2021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A07F1065-A41B-F044-B2A3-0EC7D8B056E9}" type="slidenum">
              <a:rPr lang="en-US" smtClean="0"/>
              <a:t>‹#›</a:t>
            </a:fld>
            <a:endParaRPr lang="en-US"/>
          </a:p>
        </p:txBody>
      </p:sp>
    </p:spTree>
    <p:extLst>
      <p:ext uri="{BB962C8B-B14F-4D97-AF65-F5344CB8AC3E}">
        <p14:creationId xmlns:p14="http://schemas.microsoft.com/office/powerpoint/2010/main" val="2880172853"/>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Lst>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localhost:8888/notebooks/Documents/Iml/IML%20End%20Term%20Assignment.ipynb#Observa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amvin.org/en/2018/01/28/thank-goes-long-way/" TargetMode="External"/><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320FA-8553-E444-B131-A21A5BA9EF46}"/>
              </a:ext>
            </a:extLst>
          </p:cNvPr>
          <p:cNvSpPr>
            <a:spLocks noGrp="1"/>
          </p:cNvSpPr>
          <p:nvPr>
            <p:ph type="ctrTitle"/>
          </p:nvPr>
        </p:nvSpPr>
        <p:spPr>
          <a:xfrm>
            <a:off x="593969" y="2520461"/>
            <a:ext cx="10726616" cy="1817077"/>
          </a:xfrm>
        </p:spPr>
        <p:txBody>
          <a:bodyPr>
            <a:normAutofit/>
          </a:bodyPr>
          <a:lstStyle/>
          <a:p>
            <a:r>
              <a:rPr lang="en-US" sz="4400" b="1" dirty="0"/>
              <a:t>House Price Prediction Using Linear Regression</a:t>
            </a:r>
            <a:br>
              <a:rPr lang="en-US" sz="4400" b="1" dirty="0"/>
            </a:br>
            <a:endParaRPr lang="en-US" sz="4400" b="1" dirty="0"/>
          </a:p>
        </p:txBody>
      </p:sp>
    </p:spTree>
    <p:extLst>
      <p:ext uri="{BB962C8B-B14F-4D97-AF65-F5344CB8AC3E}">
        <p14:creationId xmlns:p14="http://schemas.microsoft.com/office/powerpoint/2010/main" val="556164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0"/>
                                  </p:stCondLst>
                                  <p:childTnLst>
                                    <p:animClr clrSpc="rgb" dir="cw">
                                      <p:cBhvr override="childStyle">
                                        <p:cTn id="13" dur="2000" fill="hold"/>
                                        <p:tgtEl>
                                          <p:spTgt spid="2"/>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AC41-5D38-F145-9339-DFD9785582E6}"/>
              </a:ext>
            </a:extLst>
          </p:cNvPr>
          <p:cNvSpPr>
            <a:spLocks noGrp="1"/>
          </p:cNvSpPr>
          <p:nvPr>
            <p:ph type="title"/>
          </p:nvPr>
        </p:nvSpPr>
        <p:spPr>
          <a:xfrm>
            <a:off x="88900" y="88901"/>
            <a:ext cx="11264900" cy="863599"/>
          </a:xfrm>
        </p:spPr>
        <p:txBody>
          <a:bodyPr>
            <a:normAutofit fontScale="90000"/>
          </a:bodyPr>
          <a:lstStyle/>
          <a:p>
            <a:r>
              <a:rPr lang="en-US" b="1" dirty="0"/>
              <a:t>Hypothesis</a:t>
            </a:r>
            <a:r>
              <a:rPr lang="en-US" dirty="0"/>
              <a:t> :</a:t>
            </a:r>
            <a:br>
              <a:rPr lang="en-US" dirty="0"/>
            </a:br>
            <a:endParaRPr lang="en-US" dirty="0"/>
          </a:p>
        </p:txBody>
      </p:sp>
      <p:sp>
        <p:nvSpPr>
          <p:cNvPr id="3" name="Content Placeholder 2">
            <a:extLst>
              <a:ext uri="{FF2B5EF4-FFF2-40B4-BE49-F238E27FC236}">
                <a16:creationId xmlns:a16="http://schemas.microsoft.com/office/drawing/2014/main" id="{67CBC88D-0874-4941-94F6-A9E27953F0AE}"/>
              </a:ext>
            </a:extLst>
          </p:cNvPr>
          <p:cNvSpPr>
            <a:spLocks noGrp="1"/>
          </p:cNvSpPr>
          <p:nvPr>
            <p:ph idx="1"/>
          </p:nvPr>
        </p:nvSpPr>
        <p:spPr>
          <a:xfrm>
            <a:off x="88900" y="635000"/>
            <a:ext cx="11264900" cy="5541963"/>
          </a:xfrm>
        </p:spPr>
        <p:txBody>
          <a:bodyPr>
            <a:normAutofit fontScale="85000" lnSpcReduction="20000"/>
          </a:bodyPr>
          <a:lstStyle/>
          <a:p>
            <a:r>
              <a:rPr lang="en-US" dirty="0"/>
              <a:t>looking at the data at first here are some questions and hypothesis </a:t>
            </a:r>
            <a:r>
              <a:rPr lang="en-US" dirty="0" err="1"/>
              <a:t>comeup</a:t>
            </a:r>
            <a:r>
              <a:rPr lang="en-US" dirty="0"/>
              <a:t> with which might not be true after EDA.</a:t>
            </a:r>
          </a:p>
          <a:p>
            <a:endParaRPr lang="en-US" dirty="0"/>
          </a:p>
          <a:p>
            <a:endParaRPr lang="en-US" dirty="0"/>
          </a:p>
          <a:p>
            <a:r>
              <a:rPr lang="en-US" dirty="0"/>
              <a:t>With first look at the data set variable like bedrooms seems to have correlation with price .In usual cases the more the  </a:t>
            </a:r>
            <a:r>
              <a:rPr lang="en-US" b="1" dirty="0"/>
              <a:t>number of bedrooms  </a:t>
            </a:r>
            <a:r>
              <a:rPr lang="en-US" dirty="0"/>
              <a:t>the higher the price of the property.</a:t>
            </a:r>
          </a:p>
          <a:p>
            <a:endParaRPr lang="en-US" dirty="0"/>
          </a:p>
          <a:p>
            <a:endParaRPr lang="en-US" dirty="0"/>
          </a:p>
          <a:p>
            <a:r>
              <a:rPr lang="en-US" dirty="0"/>
              <a:t>Variable like </a:t>
            </a:r>
            <a:r>
              <a:rPr lang="en-US" b="1" dirty="0"/>
              <a:t>sqft _ liv(square foot living ) and comparing waterfront </a:t>
            </a:r>
            <a:r>
              <a:rPr lang="en-US" dirty="0"/>
              <a:t>the more the sqft made for living the more spacious the house is and if waterfront is also available then they have some direct relationship with price of the property?</a:t>
            </a:r>
          </a:p>
          <a:p>
            <a:endParaRPr lang="en-US" dirty="0"/>
          </a:p>
          <a:p>
            <a:endParaRPr lang="en-US" dirty="0"/>
          </a:p>
          <a:p>
            <a:r>
              <a:rPr lang="en-US" b="1" dirty="0"/>
              <a:t>Age of the house/yr_build </a:t>
            </a:r>
            <a:r>
              <a:rPr lang="en-US" dirty="0"/>
              <a:t>has been the deciding factor always while quoting or fixing the price of property?</a:t>
            </a:r>
          </a:p>
          <a:p>
            <a:endParaRPr lang="en-US" dirty="0"/>
          </a:p>
          <a:p>
            <a:endParaRPr lang="en-US" dirty="0"/>
          </a:p>
          <a:p>
            <a:r>
              <a:rPr lang="en-US" b="1" dirty="0"/>
              <a:t>Rating of Property </a:t>
            </a:r>
            <a:r>
              <a:rPr lang="en-US" dirty="0"/>
              <a:t>being so modernized today with everything . Property do have ratings also which directly fluctuates the price.</a:t>
            </a:r>
          </a:p>
          <a:p>
            <a:endParaRPr lang="en-US" dirty="0"/>
          </a:p>
        </p:txBody>
      </p:sp>
    </p:spTree>
    <p:extLst>
      <p:ext uri="{BB962C8B-B14F-4D97-AF65-F5344CB8AC3E}">
        <p14:creationId xmlns:p14="http://schemas.microsoft.com/office/powerpoint/2010/main" val="13142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9EA20-F33A-944A-B07D-BF8C4CA3FF92}"/>
              </a:ext>
            </a:extLst>
          </p:cNvPr>
          <p:cNvSpPr>
            <a:spLocks noGrp="1"/>
          </p:cNvSpPr>
          <p:nvPr>
            <p:ph type="title"/>
          </p:nvPr>
        </p:nvSpPr>
        <p:spPr>
          <a:xfrm>
            <a:off x="0" y="365125"/>
            <a:ext cx="11353800" cy="650875"/>
          </a:xfrm>
        </p:spPr>
        <p:txBody>
          <a:bodyPr>
            <a:normAutofit fontScale="90000"/>
          </a:bodyPr>
          <a:lstStyle/>
          <a:p>
            <a:r>
              <a:rPr lang="en-US" b="1" dirty="0"/>
              <a:t>Data Visualization:</a:t>
            </a:r>
            <a:br>
              <a:rPr lang="en-US" b="1" dirty="0"/>
            </a:br>
            <a:endParaRPr lang="en-US" b="1" dirty="0"/>
          </a:p>
        </p:txBody>
      </p:sp>
      <p:sp>
        <p:nvSpPr>
          <p:cNvPr id="3" name="Content Placeholder 2">
            <a:extLst>
              <a:ext uri="{FF2B5EF4-FFF2-40B4-BE49-F238E27FC236}">
                <a16:creationId xmlns:a16="http://schemas.microsoft.com/office/drawing/2014/main" id="{65856458-969C-5F4D-9B1A-98A9501F18C4}"/>
              </a:ext>
            </a:extLst>
          </p:cNvPr>
          <p:cNvSpPr>
            <a:spLocks noGrp="1"/>
          </p:cNvSpPr>
          <p:nvPr>
            <p:ph idx="1"/>
          </p:nvPr>
        </p:nvSpPr>
        <p:spPr>
          <a:xfrm>
            <a:off x="0" y="1016000"/>
            <a:ext cx="11353800" cy="5160963"/>
          </a:xfrm>
        </p:spPr>
        <p:txBody>
          <a:bodyPr/>
          <a:lstStyle/>
          <a:p>
            <a:r>
              <a:rPr lang="en-US" dirty="0"/>
              <a:t> </a:t>
            </a:r>
          </a:p>
        </p:txBody>
      </p:sp>
      <p:pic>
        <p:nvPicPr>
          <p:cNvPr id="8" name="Picture 7">
            <a:extLst>
              <a:ext uri="{FF2B5EF4-FFF2-40B4-BE49-F238E27FC236}">
                <a16:creationId xmlns:a16="http://schemas.microsoft.com/office/drawing/2014/main" id="{3FD6BDB1-E8FF-1A49-AD81-0DA14CFC8C30}"/>
              </a:ext>
            </a:extLst>
          </p:cNvPr>
          <p:cNvPicPr>
            <a:picLocks noChangeAspect="1"/>
          </p:cNvPicPr>
          <p:nvPr/>
        </p:nvPicPr>
        <p:blipFill>
          <a:blip r:embed="rId2"/>
          <a:stretch>
            <a:fillRect/>
          </a:stretch>
        </p:blipFill>
        <p:spPr>
          <a:xfrm>
            <a:off x="0" y="789781"/>
            <a:ext cx="7543800" cy="2070100"/>
          </a:xfrm>
          <a:prstGeom prst="rect">
            <a:avLst/>
          </a:prstGeom>
        </p:spPr>
      </p:pic>
      <p:pic>
        <p:nvPicPr>
          <p:cNvPr id="10" name="Picture 9">
            <a:extLst>
              <a:ext uri="{FF2B5EF4-FFF2-40B4-BE49-F238E27FC236}">
                <a16:creationId xmlns:a16="http://schemas.microsoft.com/office/drawing/2014/main" id="{4C3A7AB7-F513-1D44-BF44-53F32AEAC01F}"/>
              </a:ext>
            </a:extLst>
          </p:cNvPr>
          <p:cNvPicPr>
            <a:picLocks noChangeAspect="1"/>
          </p:cNvPicPr>
          <p:nvPr/>
        </p:nvPicPr>
        <p:blipFill>
          <a:blip r:embed="rId3"/>
          <a:stretch>
            <a:fillRect/>
          </a:stretch>
        </p:blipFill>
        <p:spPr>
          <a:xfrm>
            <a:off x="0" y="2451100"/>
            <a:ext cx="7810500" cy="4305300"/>
          </a:xfrm>
          <a:prstGeom prst="rect">
            <a:avLst/>
          </a:prstGeom>
        </p:spPr>
      </p:pic>
      <p:sp>
        <p:nvSpPr>
          <p:cNvPr id="11" name="TextBox 10">
            <a:extLst>
              <a:ext uri="{FF2B5EF4-FFF2-40B4-BE49-F238E27FC236}">
                <a16:creationId xmlns:a16="http://schemas.microsoft.com/office/drawing/2014/main" id="{28DB697B-2ACA-7343-91B5-362DF03FF0C1}"/>
              </a:ext>
            </a:extLst>
          </p:cNvPr>
          <p:cNvSpPr txBox="1"/>
          <p:nvPr/>
        </p:nvSpPr>
        <p:spPr>
          <a:xfrm>
            <a:off x="7975600" y="1358900"/>
            <a:ext cx="4102100" cy="3416320"/>
          </a:xfrm>
          <a:prstGeom prst="rect">
            <a:avLst/>
          </a:prstGeom>
          <a:noFill/>
        </p:spPr>
        <p:txBody>
          <a:bodyPr wrap="square" rtlCol="0">
            <a:spAutoFit/>
          </a:bodyPr>
          <a:lstStyle/>
          <a:p>
            <a:r>
              <a:rPr lang="en-US" dirty="0"/>
              <a:t>Observation about House and Bedrooms</a:t>
            </a:r>
          </a:p>
          <a:p>
            <a:pPr marL="285750" indent="-285750">
              <a:buFont typeface="Arial" panose="020B0604020202020204" pitchFamily="34" charset="0"/>
              <a:buChar char="•"/>
            </a:pPr>
            <a:r>
              <a:rPr lang="en-US" dirty="0"/>
              <a:t> There seems to be a general uptrend/linear relationship in price with the increase in the number of bedrooms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Lots of outliers exist in the data.</a:t>
            </a:r>
          </a:p>
          <a:p>
            <a:br>
              <a:rPr lang="en-US" dirty="0"/>
            </a:br>
            <a:endParaRPr lang="en-US" dirty="0"/>
          </a:p>
          <a:p>
            <a:pPr marL="285750" indent="-285750">
              <a:buFont typeface="Arial" panose="020B0604020202020204" pitchFamily="34" charset="0"/>
              <a:buChar char="•"/>
            </a:pPr>
            <a:r>
              <a:rPr lang="en-US" dirty="0"/>
              <a:t>As the number approaches 8 bathrooms the price begins to fluctuate significantly.</a:t>
            </a:r>
          </a:p>
        </p:txBody>
      </p:sp>
    </p:spTree>
    <p:extLst>
      <p:ext uri="{BB962C8B-B14F-4D97-AF65-F5344CB8AC3E}">
        <p14:creationId xmlns:p14="http://schemas.microsoft.com/office/powerpoint/2010/main" val="2623071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6340D-C47C-C74F-8AD0-FE884B86454B}"/>
              </a:ext>
            </a:extLst>
          </p:cNvPr>
          <p:cNvSpPr>
            <a:spLocks noGrp="1"/>
          </p:cNvSpPr>
          <p:nvPr>
            <p:ph type="title"/>
          </p:nvPr>
        </p:nvSpPr>
        <p:spPr>
          <a:xfrm>
            <a:off x="0" y="22225"/>
            <a:ext cx="12192000" cy="777875"/>
          </a:xfrm>
        </p:spPr>
        <p:txBody>
          <a:bodyPr>
            <a:normAutofit fontScale="90000"/>
          </a:bodyPr>
          <a:lstStyle/>
          <a:p>
            <a:r>
              <a:rPr lang="en-US" b="1" dirty="0"/>
              <a:t>House Price and Water Front and Square foot Living</a:t>
            </a:r>
          </a:p>
        </p:txBody>
      </p:sp>
      <p:pic>
        <p:nvPicPr>
          <p:cNvPr id="5" name="Content Placeholder 4">
            <a:extLst>
              <a:ext uri="{FF2B5EF4-FFF2-40B4-BE49-F238E27FC236}">
                <a16:creationId xmlns:a16="http://schemas.microsoft.com/office/drawing/2014/main" id="{EAEFC2AA-F9C7-E14B-9884-085F427E24A9}"/>
              </a:ext>
            </a:extLst>
          </p:cNvPr>
          <p:cNvPicPr>
            <a:picLocks noGrp="1" noChangeAspect="1"/>
          </p:cNvPicPr>
          <p:nvPr>
            <p:ph idx="1"/>
          </p:nvPr>
        </p:nvPicPr>
        <p:blipFill>
          <a:blip r:embed="rId2"/>
          <a:stretch>
            <a:fillRect/>
          </a:stretch>
        </p:blipFill>
        <p:spPr>
          <a:xfrm>
            <a:off x="101600" y="960437"/>
            <a:ext cx="10896600" cy="1778000"/>
          </a:xfrm>
        </p:spPr>
      </p:pic>
      <p:pic>
        <p:nvPicPr>
          <p:cNvPr id="7" name="Picture 6">
            <a:extLst>
              <a:ext uri="{FF2B5EF4-FFF2-40B4-BE49-F238E27FC236}">
                <a16:creationId xmlns:a16="http://schemas.microsoft.com/office/drawing/2014/main" id="{9A6C885B-95F5-C84C-AA1F-02DC883493FE}"/>
              </a:ext>
            </a:extLst>
          </p:cNvPr>
          <p:cNvPicPr>
            <a:picLocks noChangeAspect="1"/>
          </p:cNvPicPr>
          <p:nvPr/>
        </p:nvPicPr>
        <p:blipFill>
          <a:blip r:embed="rId3"/>
          <a:stretch>
            <a:fillRect/>
          </a:stretch>
        </p:blipFill>
        <p:spPr>
          <a:xfrm>
            <a:off x="0" y="2420937"/>
            <a:ext cx="6426200" cy="4414838"/>
          </a:xfrm>
          <a:prstGeom prst="rect">
            <a:avLst/>
          </a:prstGeom>
        </p:spPr>
      </p:pic>
      <p:sp>
        <p:nvSpPr>
          <p:cNvPr id="8" name="TextBox 7">
            <a:extLst>
              <a:ext uri="{FF2B5EF4-FFF2-40B4-BE49-F238E27FC236}">
                <a16:creationId xmlns:a16="http://schemas.microsoft.com/office/drawing/2014/main" id="{EE0A00E6-8D54-5B4C-9DF1-31F96B8605DC}"/>
              </a:ext>
            </a:extLst>
          </p:cNvPr>
          <p:cNvSpPr txBox="1"/>
          <p:nvPr/>
        </p:nvSpPr>
        <p:spPr>
          <a:xfrm>
            <a:off x="7315200" y="2514600"/>
            <a:ext cx="4483100" cy="2031325"/>
          </a:xfrm>
          <a:prstGeom prst="rect">
            <a:avLst/>
          </a:prstGeom>
          <a:noFill/>
        </p:spPr>
        <p:txBody>
          <a:bodyPr wrap="square" rtlCol="0">
            <a:spAutoFit/>
          </a:bodyPr>
          <a:lstStyle/>
          <a:p>
            <a:r>
              <a:rPr lang="en-IN" b="1" dirty="0"/>
              <a:t>Observation</a:t>
            </a:r>
            <a:r>
              <a:rPr lang="en-IN" b="1" dirty="0">
                <a:hlinkClick r:id="rId4"/>
              </a:rPr>
              <a:t>¶</a:t>
            </a:r>
            <a:endParaRPr lang="en-IN" b="1" dirty="0"/>
          </a:p>
          <a:p>
            <a:pPr marL="285750" indent="-285750">
              <a:buFont typeface="Arial" panose="020B0604020202020204" pitchFamily="34" charset="0"/>
              <a:buChar char="•"/>
            </a:pPr>
            <a:r>
              <a:rPr lang="en-IN" dirty="0"/>
              <a:t>The baseline price for waterfront properties is higher on average than those without a waterfront.</a:t>
            </a:r>
          </a:p>
          <a:p>
            <a:pPr marL="285750" indent="-285750">
              <a:buFont typeface="Arial" panose="020B0604020202020204" pitchFamily="34" charset="0"/>
              <a:buChar char="•"/>
            </a:pPr>
            <a:r>
              <a:rPr lang="en-IN" dirty="0"/>
              <a:t>As the house size increases, the price gap significantly widens between waterfront/non waterfront houses.</a:t>
            </a:r>
          </a:p>
        </p:txBody>
      </p:sp>
    </p:spTree>
    <p:extLst>
      <p:ext uri="{BB962C8B-B14F-4D97-AF65-F5344CB8AC3E}">
        <p14:creationId xmlns:p14="http://schemas.microsoft.com/office/powerpoint/2010/main" val="164276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9D0E-73EB-784A-9D51-794BA51E93ED}"/>
              </a:ext>
            </a:extLst>
          </p:cNvPr>
          <p:cNvSpPr>
            <a:spLocks noGrp="1"/>
          </p:cNvSpPr>
          <p:nvPr>
            <p:ph type="title"/>
          </p:nvPr>
        </p:nvSpPr>
        <p:spPr>
          <a:xfrm>
            <a:off x="0" y="18255"/>
            <a:ext cx="12192000" cy="870745"/>
          </a:xfrm>
        </p:spPr>
        <p:txBody>
          <a:bodyPr>
            <a:normAutofit/>
          </a:bodyPr>
          <a:lstStyle/>
          <a:p>
            <a:r>
              <a:rPr lang="en-US" b="1" dirty="0" err="1"/>
              <a:t>Year_Built</a:t>
            </a:r>
            <a:r>
              <a:rPr lang="en-US" b="1" dirty="0"/>
              <a:t> and House Price</a:t>
            </a:r>
          </a:p>
        </p:txBody>
      </p:sp>
      <p:pic>
        <p:nvPicPr>
          <p:cNvPr id="5" name="Content Placeholder 4">
            <a:extLst>
              <a:ext uri="{FF2B5EF4-FFF2-40B4-BE49-F238E27FC236}">
                <a16:creationId xmlns:a16="http://schemas.microsoft.com/office/drawing/2014/main" id="{013C627A-F112-7B4A-AB9D-C66873B2AF21}"/>
              </a:ext>
            </a:extLst>
          </p:cNvPr>
          <p:cNvPicPr>
            <a:picLocks noGrp="1" noChangeAspect="1"/>
          </p:cNvPicPr>
          <p:nvPr>
            <p:ph idx="1"/>
          </p:nvPr>
        </p:nvPicPr>
        <p:blipFill>
          <a:blip r:embed="rId2"/>
          <a:stretch>
            <a:fillRect/>
          </a:stretch>
        </p:blipFill>
        <p:spPr>
          <a:xfrm>
            <a:off x="933450" y="889000"/>
            <a:ext cx="7512050" cy="1574800"/>
          </a:xfrm>
        </p:spPr>
      </p:pic>
      <p:pic>
        <p:nvPicPr>
          <p:cNvPr id="7" name="Picture 6">
            <a:extLst>
              <a:ext uri="{FF2B5EF4-FFF2-40B4-BE49-F238E27FC236}">
                <a16:creationId xmlns:a16="http://schemas.microsoft.com/office/drawing/2014/main" id="{D7466117-DF57-C44C-8FEF-C0082665DF9A}"/>
              </a:ext>
            </a:extLst>
          </p:cNvPr>
          <p:cNvPicPr>
            <a:picLocks noChangeAspect="1"/>
          </p:cNvPicPr>
          <p:nvPr/>
        </p:nvPicPr>
        <p:blipFill>
          <a:blip r:embed="rId3"/>
          <a:stretch>
            <a:fillRect/>
          </a:stretch>
        </p:blipFill>
        <p:spPr>
          <a:xfrm>
            <a:off x="0" y="1539488"/>
            <a:ext cx="12096750" cy="3779024"/>
          </a:xfrm>
          <a:prstGeom prst="rect">
            <a:avLst/>
          </a:prstGeom>
        </p:spPr>
      </p:pic>
      <p:sp>
        <p:nvSpPr>
          <p:cNvPr id="8" name="TextBox 7">
            <a:extLst>
              <a:ext uri="{FF2B5EF4-FFF2-40B4-BE49-F238E27FC236}">
                <a16:creationId xmlns:a16="http://schemas.microsoft.com/office/drawing/2014/main" id="{AF896154-6298-BF4B-9F09-4D9204015163}"/>
              </a:ext>
            </a:extLst>
          </p:cNvPr>
          <p:cNvSpPr txBox="1"/>
          <p:nvPr/>
        </p:nvSpPr>
        <p:spPr>
          <a:xfrm>
            <a:off x="95250" y="5689600"/>
            <a:ext cx="12001500" cy="1200329"/>
          </a:xfrm>
          <a:prstGeom prst="rect">
            <a:avLst/>
          </a:prstGeom>
          <a:noFill/>
        </p:spPr>
        <p:txBody>
          <a:bodyPr wrap="square" rtlCol="0">
            <a:spAutoFit/>
          </a:bodyPr>
          <a:lstStyle/>
          <a:p>
            <a:r>
              <a:rPr lang="en-IN" b="1" dirty="0"/>
              <a:t>Observations</a:t>
            </a:r>
          </a:p>
          <a:p>
            <a:pPr marL="285750" indent="-285750">
              <a:buFont typeface="Arial" panose="020B0604020202020204" pitchFamily="34" charset="0"/>
              <a:buChar char="•"/>
            </a:pPr>
            <a:r>
              <a:rPr lang="en-IN" dirty="0"/>
              <a:t>Houses built before 1940 and after 2000 have a higher average price.</a:t>
            </a:r>
          </a:p>
          <a:p>
            <a:pPr marL="285750" indent="-285750">
              <a:buFont typeface="Arial" panose="020B0604020202020204" pitchFamily="34" charset="0"/>
              <a:buChar char="•"/>
            </a:pPr>
            <a:r>
              <a:rPr lang="en-IN" dirty="0"/>
              <a:t>Houses approximately between 1945 - 1980 cost less on average.</a:t>
            </a:r>
          </a:p>
          <a:p>
            <a:pPr marL="285750" indent="-285750">
              <a:buFont typeface="Arial" panose="020B0604020202020204" pitchFamily="34" charset="0"/>
              <a:buChar char="•"/>
            </a:pPr>
            <a:r>
              <a:rPr lang="en-IN" dirty="0"/>
              <a:t>Is this possibly due to most very old houses (before 1940) having been renovated.</a:t>
            </a:r>
          </a:p>
        </p:txBody>
      </p:sp>
    </p:spTree>
    <p:extLst>
      <p:ext uri="{BB962C8B-B14F-4D97-AF65-F5344CB8AC3E}">
        <p14:creationId xmlns:p14="http://schemas.microsoft.com/office/powerpoint/2010/main" val="2236987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11F6-17B9-524C-A05F-2E90E524E1AE}"/>
              </a:ext>
            </a:extLst>
          </p:cNvPr>
          <p:cNvSpPr>
            <a:spLocks noGrp="1"/>
          </p:cNvSpPr>
          <p:nvPr>
            <p:ph type="title"/>
          </p:nvPr>
        </p:nvSpPr>
        <p:spPr>
          <a:xfrm>
            <a:off x="0" y="42862"/>
            <a:ext cx="11353800" cy="638175"/>
          </a:xfrm>
        </p:spPr>
        <p:txBody>
          <a:bodyPr>
            <a:normAutofit fontScale="90000"/>
          </a:bodyPr>
          <a:lstStyle/>
          <a:p>
            <a:r>
              <a:rPr lang="en-US" b="1" dirty="0"/>
              <a:t>Rating of the Property and House Price</a:t>
            </a:r>
          </a:p>
        </p:txBody>
      </p:sp>
      <p:pic>
        <p:nvPicPr>
          <p:cNvPr id="5" name="Content Placeholder 4">
            <a:extLst>
              <a:ext uri="{FF2B5EF4-FFF2-40B4-BE49-F238E27FC236}">
                <a16:creationId xmlns:a16="http://schemas.microsoft.com/office/drawing/2014/main" id="{775E56F3-D237-C445-9852-0741BA8EB79F}"/>
              </a:ext>
            </a:extLst>
          </p:cNvPr>
          <p:cNvPicPr>
            <a:picLocks noGrp="1" noChangeAspect="1"/>
          </p:cNvPicPr>
          <p:nvPr>
            <p:ph idx="1"/>
          </p:nvPr>
        </p:nvPicPr>
        <p:blipFill>
          <a:blip r:embed="rId2"/>
          <a:stretch>
            <a:fillRect/>
          </a:stretch>
        </p:blipFill>
        <p:spPr>
          <a:xfrm>
            <a:off x="0" y="787400"/>
            <a:ext cx="11861800" cy="1473200"/>
          </a:xfrm>
        </p:spPr>
      </p:pic>
      <p:pic>
        <p:nvPicPr>
          <p:cNvPr id="7" name="Picture 6">
            <a:extLst>
              <a:ext uri="{FF2B5EF4-FFF2-40B4-BE49-F238E27FC236}">
                <a16:creationId xmlns:a16="http://schemas.microsoft.com/office/drawing/2014/main" id="{1F1A9EB0-AC96-4348-83BF-D6D2F835E890}"/>
              </a:ext>
            </a:extLst>
          </p:cNvPr>
          <p:cNvPicPr>
            <a:picLocks noChangeAspect="1"/>
          </p:cNvPicPr>
          <p:nvPr/>
        </p:nvPicPr>
        <p:blipFill>
          <a:blip r:embed="rId3"/>
          <a:stretch>
            <a:fillRect/>
          </a:stretch>
        </p:blipFill>
        <p:spPr>
          <a:xfrm>
            <a:off x="0" y="1965326"/>
            <a:ext cx="7137400" cy="4849812"/>
          </a:xfrm>
          <a:prstGeom prst="rect">
            <a:avLst/>
          </a:prstGeom>
        </p:spPr>
      </p:pic>
      <p:sp>
        <p:nvSpPr>
          <p:cNvPr id="8" name="TextBox 7">
            <a:extLst>
              <a:ext uri="{FF2B5EF4-FFF2-40B4-BE49-F238E27FC236}">
                <a16:creationId xmlns:a16="http://schemas.microsoft.com/office/drawing/2014/main" id="{EEF3DF88-C421-F148-BDC5-5705F6474C4F}"/>
              </a:ext>
            </a:extLst>
          </p:cNvPr>
          <p:cNvSpPr txBox="1"/>
          <p:nvPr/>
        </p:nvSpPr>
        <p:spPr>
          <a:xfrm>
            <a:off x="6896100" y="2260600"/>
            <a:ext cx="4457700" cy="3139321"/>
          </a:xfrm>
          <a:prstGeom prst="rect">
            <a:avLst/>
          </a:prstGeom>
          <a:noFill/>
        </p:spPr>
        <p:txBody>
          <a:bodyPr wrap="square" rtlCol="0">
            <a:spAutoFit/>
          </a:bodyPr>
          <a:lstStyle/>
          <a:p>
            <a:r>
              <a:rPr lang="en-IN" b="1" dirty="0"/>
              <a:t>Observations</a:t>
            </a:r>
          </a:p>
          <a:p>
            <a:pPr marL="285750" indent="-285750">
              <a:buFont typeface="Arial" panose="020B0604020202020204" pitchFamily="34" charset="0"/>
              <a:buChar char="•"/>
            </a:pPr>
            <a:r>
              <a:rPr lang="en-IN" dirty="0"/>
              <a:t>Description of Grade Rating:</a:t>
            </a:r>
          </a:p>
          <a:p>
            <a:pPr marL="285750" indent="-285750">
              <a:buFont typeface="Arial" panose="020B0604020202020204" pitchFamily="34" charset="0"/>
              <a:buChar char="•"/>
            </a:pPr>
            <a:r>
              <a:rPr lang="en-IN" dirty="0"/>
              <a:t>"An index from 1 to 13, where 1-3 falls short of building construction and design, 7 has an average level of construction and design, and 11-13 have a high quality level of construction and design."</a:t>
            </a:r>
          </a:p>
          <a:p>
            <a:pPr marL="285750" indent="-285750">
              <a:buFont typeface="Arial" panose="020B0604020202020204" pitchFamily="34" charset="0"/>
              <a:buChar char="•"/>
            </a:pPr>
            <a:r>
              <a:rPr lang="en-IN" dirty="0"/>
              <a:t>Many outliers in the data.</a:t>
            </a:r>
          </a:p>
          <a:p>
            <a:pPr marL="285750" indent="-285750">
              <a:buFont typeface="Arial" panose="020B0604020202020204" pitchFamily="34" charset="0"/>
              <a:buChar char="•"/>
            </a:pPr>
            <a:r>
              <a:rPr lang="en-IN" dirty="0"/>
              <a:t>Significant increase in the price range as the grade increases.</a:t>
            </a:r>
          </a:p>
          <a:p>
            <a:endParaRPr lang="en-US" dirty="0"/>
          </a:p>
        </p:txBody>
      </p:sp>
    </p:spTree>
    <p:extLst>
      <p:ext uri="{BB962C8B-B14F-4D97-AF65-F5344CB8AC3E}">
        <p14:creationId xmlns:p14="http://schemas.microsoft.com/office/powerpoint/2010/main" val="2872698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847A5-5E9D-AB46-A69F-1C62D76EC7FA}"/>
              </a:ext>
            </a:extLst>
          </p:cNvPr>
          <p:cNvSpPr>
            <a:spLocks noGrp="1"/>
          </p:cNvSpPr>
          <p:nvPr>
            <p:ph type="title"/>
          </p:nvPr>
        </p:nvSpPr>
        <p:spPr>
          <a:xfrm>
            <a:off x="38100" y="200025"/>
            <a:ext cx="12153900" cy="600075"/>
          </a:xfrm>
        </p:spPr>
        <p:txBody>
          <a:bodyPr>
            <a:normAutofit fontScale="90000"/>
          </a:bodyPr>
          <a:lstStyle/>
          <a:p>
            <a:r>
              <a:rPr lang="en-US" b="1" dirty="0"/>
              <a:t>Heatmap of the Numerical Variables</a:t>
            </a:r>
          </a:p>
        </p:txBody>
      </p:sp>
      <p:pic>
        <p:nvPicPr>
          <p:cNvPr id="5" name="Content Placeholder 4">
            <a:extLst>
              <a:ext uri="{FF2B5EF4-FFF2-40B4-BE49-F238E27FC236}">
                <a16:creationId xmlns:a16="http://schemas.microsoft.com/office/drawing/2014/main" id="{B349AF64-1AFA-FF46-839C-3A0D0026F292}"/>
              </a:ext>
            </a:extLst>
          </p:cNvPr>
          <p:cNvPicPr>
            <a:picLocks noGrp="1" noChangeAspect="1"/>
          </p:cNvPicPr>
          <p:nvPr>
            <p:ph idx="1"/>
          </p:nvPr>
        </p:nvPicPr>
        <p:blipFill>
          <a:blip r:embed="rId2"/>
          <a:stretch>
            <a:fillRect/>
          </a:stretch>
        </p:blipFill>
        <p:spPr>
          <a:xfrm>
            <a:off x="38100" y="667544"/>
            <a:ext cx="11899900" cy="1181100"/>
          </a:xfrm>
        </p:spPr>
      </p:pic>
      <p:pic>
        <p:nvPicPr>
          <p:cNvPr id="7" name="Picture 6">
            <a:extLst>
              <a:ext uri="{FF2B5EF4-FFF2-40B4-BE49-F238E27FC236}">
                <a16:creationId xmlns:a16="http://schemas.microsoft.com/office/drawing/2014/main" id="{BBE361C9-D26B-EC4D-B2D9-A86450E47A5F}"/>
              </a:ext>
            </a:extLst>
          </p:cNvPr>
          <p:cNvPicPr>
            <a:picLocks noChangeAspect="1"/>
          </p:cNvPicPr>
          <p:nvPr/>
        </p:nvPicPr>
        <p:blipFill>
          <a:blip r:embed="rId3"/>
          <a:stretch>
            <a:fillRect/>
          </a:stretch>
        </p:blipFill>
        <p:spPr>
          <a:xfrm>
            <a:off x="38100" y="1848644"/>
            <a:ext cx="11899900" cy="5009356"/>
          </a:xfrm>
          <a:prstGeom prst="rect">
            <a:avLst/>
          </a:prstGeom>
        </p:spPr>
      </p:pic>
    </p:spTree>
    <p:extLst>
      <p:ext uri="{BB962C8B-B14F-4D97-AF65-F5344CB8AC3E}">
        <p14:creationId xmlns:p14="http://schemas.microsoft.com/office/powerpoint/2010/main" val="387120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DD43-6A2C-9646-B19E-D3B4AF54E761}"/>
              </a:ext>
            </a:extLst>
          </p:cNvPr>
          <p:cNvSpPr>
            <a:spLocks noGrp="1"/>
          </p:cNvSpPr>
          <p:nvPr>
            <p:ph type="title"/>
          </p:nvPr>
        </p:nvSpPr>
        <p:spPr>
          <a:xfrm>
            <a:off x="0" y="88901"/>
            <a:ext cx="12192000" cy="711200"/>
          </a:xfrm>
        </p:spPr>
        <p:txBody>
          <a:bodyPr>
            <a:normAutofit fontScale="90000"/>
          </a:bodyPr>
          <a:lstStyle/>
          <a:p>
            <a:r>
              <a:rPr lang="en-US" b="1" dirty="0"/>
              <a:t>Linear Regression</a:t>
            </a:r>
            <a:br>
              <a:rPr lang="en-US" b="1" dirty="0"/>
            </a:br>
            <a:endParaRPr lang="en-US" b="1" dirty="0"/>
          </a:p>
        </p:txBody>
      </p:sp>
      <p:sp>
        <p:nvSpPr>
          <p:cNvPr id="3" name="Content Placeholder 2">
            <a:extLst>
              <a:ext uri="{FF2B5EF4-FFF2-40B4-BE49-F238E27FC236}">
                <a16:creationId xmlns:a16="http://schemas.microsoft.com/office/drawing/2014/main" id="{6F93C4CA-08B8-BB4A-9C2C-A9472332E0DE}"/>
              </a:ext>
            </a:extLst>
          </p:cNvPr>
          <p:cNvSpPr>
            <a:spLocks noGrp="1"/>
          </p:cNvSpPr>
          <p:nvPr>
            <p:ph idx="1"/>
          </p:nvPr>
        </p:nvSpPr>
        <p:spPr>
          <a:xfrm>
            <a:off x="0" y="711200"/>
            <a:ext cx="11353800" cy="5465763"/>
          </a:xfrm>
        </p:spPr>
        <p:txBody>
          <a:bodyPr/>
          <a:lstStyle/>
          <a:p>
            <a:r>
              <a:rPr lang="en-IN" b="1" dirty="0"/>
              <a:t>Linear Assumption.</a:t>
            </a:r>
            <a:r>
              <a:rPr lang="en-IN" dirty="0"/>
              <a:t> Linear regression assumes that the relationship between your input and output is linear. It does not support anything else. This may be obvious, but it is good to remember when you have a lot of attributes. You may need to transform data to make the relationship linear (e.g. log transform for an exponential relationship).</a:t>
            </a:r>
          </a:p>
          <a:p>
            <a:r>
              <a:rPr lang="en-IN" b="1" dirty="0"/>
              <a:t>Remove Noise.</a:t>
            </a:r>
            <a:r>
              <a:rPr lang="en-IN" dirty="0"/>
              <a:t> Linear regression assumes that your input and output variables are not noisy. Consider using data cleaning operations that let you better expose and clarify the signal in your data. This is most important for the output variable and you want to remove outliers in the output variable (y) if possible.</a:t>
            </a:r>
          </a:p>
          <a:p>
            <a:r>
              <a:rPr lang="en-IN" b="1" dirty="0"/>
              <a:t>Remove Collinearity.</a:t>
            </a:r>
            <a:r>
              <a:rPr lang="en-IN" dirty="0"/>
              <a:t> Linear regression will over-fit your data when you have highly correlated input variables. Consider calculating pairwise correlations for your input data and removing the most correlated.</a:t>
            </a:r>
          </a:p>
          <a:p>
            <a:endParaRPr lang="en-US" dirty="0"/>
          </a:p>
        </p:txBody>
      </p:sp>
    </p:spTree>
    <p:extLst>
      <p:ext uri="{BB962C8B-B14F-4D97-AF65-F5344CB8AC3E}">
        <p14:creationId xmlns:p14="http://schemas.microsoft.com/office/powerpoint/2010/main" val="3656365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4A48-F79B-BA49-8D9D-0908DF45E573}"/>
              </a:ext>
            </a:extLst>
          </p:cNvPr>
          <p:cNvSpPr>
            <a:spLocks noGrp="1"/>
          </p:cNvSpPr>
          <p:nvPr>
            <p:ph type="title"/>
          </p:nvPr>
        </p:nvSpPr>
        <p:spPr/>
        <p:txBody>
          <a:bodyPr/>
          <a:lstStyle/>
          <a:p>
            <a:r>
              <a:rPr lang="en-US" dirty="0"/>
              <a:t>Comparing the Metrics</a:t>
            </a:r>
          </a:p>
        </p:txBody>
      </p:sp>
      <p:sp>
        <p:nvSpPr>
          <p:cNvPr id="3" name="Content Placeholder 2">
            <a:extLst>
              <a:ext uri="{FF2B5EF4-FFF2-40B4-BE49-F238E27FC236}">
                <a16:creationId xmlns:a16="http://schemas.microsoft.com/office/drawing/2014/main" id="{ABF84ABF-BB8D-1F4C-8A63-7F94623F65BD}"/>
              </a:ext>
            </a:extLst>
          </p:cNvPr>
          <p:cNvSpPr>
            <a:spLocks noGrp="1"/>
          </p:cNvSpPr>
          <p:nvPr>
            <p:ph idx="1"/>
          </p:nvPr>
        </p:nvSpPr>
        <p:spPr/>
        <p:txBody>
          <a:bodyPr/>
          <a:lstStyle/>
          <a:p>
            <a:r>
              <a:rPr lang="en-IN" b="1" dirty="0"/>
              <a:t>MAE</a:t>
            </a:r>
            <a:r>
              <a:rPr lang="en-IN" dirty="0"/>
              <a:t> is the easiest to understand, because it's the average error.</a:t>
            </a:r>
          </a:p>
          <a:p>
            <a:endParaRPr lang="en-IN" dirty="0"/>
          </a:p>
          <a:p>
            <a:r>
              <a:rPr lang="en-IN" b="1" dirty="0"/>
              <a:t>MSE</a:t>
            </a:r>
            <a:r>
              <a:rPr lang="en-IN" dirty="0"/>
              <a:t> is more popular than MAE, because MSE "punishes" larger errors, which tends to be useful in the real world.</a:t>
            </a:r>
          </a:p>
          <a:p>
            <a:endParaRPr lang="en-IN" dirty="0"/>
          </a:p>
          <a:p>
            <a:r>
              <a:rPr lang="en-IN" b="1" dirty="0"/>
              <a:t>RMSE</a:t>
            </a:r>
            <a:r>
              <a:rPr lang="en-IN" dirty="0"/>
              <a:t> is even more popular than MSE, because RMSE is interpretable in the "y" units.</a:t>
            </a:r>
          </a:p>
          <a:p>
            <a:r>
              <a:rPr lang="en-IN" b="1" dirty="0"/>
              <a:t>R2 </a:t>
            </a:r>
            <a:r>
              <a:rPr lang="en-IN" dirty="0"/>
              <a:t>R</a:t>
            </a:r>
            <a:r>
              <a:rPr lang="en-IN" baseline="30000" dirty="0"/>
              <a:t>2</a:t>
            </a:r>
            <a:r>
              <a:rPr lang="en-IN" dirty="0"/>
              <a:t> tells us how well a model can predict the value of the response variable in percentage terms.</a:t>
            </a:r>
            <a:endParaRPr lang="en-IN" b="1" dirty="0"/>
          </a:p>
          <a:p>
            <a:endParaRPr lang="en-US" dirty="0"/>
          </a:p>
        </p:txBody>
      </p:sp>
    </p:spTree>
    <p:extLst>
      <p:ext uri="{BB962C8B-B14F-4D97-AF65-F5344CB8AC3E}">
        <p14:creationId xmlns:p14="http://schemas.microsoft.com/office/powerpoint/2010/main" val="3040546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755B-FC7E-C049-86CB-24D9C5247926}"/>
              </a:ext>
            </a:extLst>
          </p:cNvPr>
          <p:cNvSpPr>
            <a:spLocks noGrp="1"/>
          </p:cNvSpPr>
          <p:nvPr>
            <p:ph type="title"/>
          </p:nvPr>
        </p:nvSpPr>
        <p:spPr>
          <a:xfrm>
            <a:off x="0" y="56355"/>
            <a:ext cx="10515600" cy="1325563"/>
          </a:xfrm>
        </p:spPr>
        <p:txBody>
          <a:bodyPr>
            <a:normAutofit fontScale="90000"/>
          </a:bodyPr>
          <a:lstStyle/>
          <a:p>
            <a:r>
              <a:rPr lang="en-US" b="1" dirty="0"/>
              <a:t>Fitting of linear regression model in Python</a:t>
            </a:r>
          </a:p>
        </p:txBody>
      </p:sp>
      <p:pic>
        <p:nvPicPr>
          <p:cNvPr id="9" name="Content Placeholder 8">
            <a:extLst>
              <a:ext uri="{FF2B5EF4-FFF2-40B4-BE49-F238E27FC236}">
                <a16:creationId xmlns:a16="http://schemas.microsoft.com/office/drawing/2014/main" id="{7E3A47D9-6188-D44B-A553-71808EB97CE6}"/>
              </a:ext>
            </a:extLst>
          </p:cNvPr>
          <p:cNvPicPr>
            <a:picLocks noGrp="1" noChangeAspect="1"/>
          </p:cNvPicPr>
          <p:nvPr>
            <p:ph idx="1"/>
          </p:nvPr>
        </p:nvPicPr>
        <p:blipFill>
          <a:blip r:embed="rId2"/>
          <a:stretch>
            <a:fillRect/>
          </a:stretch>
        </p:blipFill>
        <p:spPr>
          <a:xfrm>
            <a:off x="2962383" y="2120900"/>
            <a:ext cx="6273584" cy="4051300"/>
          </a:xfrm>
        </p:spPr>
      </p:pic>
    </p:spTree>
    <p:extLst>
      <p:ext uri="{BB962C8B-B14F-4D97-AF65-F5344CB8AC3E}">
        <p14:creationId xmlns:p14="http://schemas.microsoft.com/office/powerpoint/2010/main" val="3650330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6D86-00CE-8B41-B4F0-0996A0F03903}"/>
              </a:ext>
            </a:extLst>
          </p:cNvPr>
          <p:cNvSpPr>
            <a:spLocks noGrp="1"/>
          </p:cNvSpPr>
          <p:nvPr>
            <p:ph type="title"/>
          </p:nvPr>
        </p:nvSpPr>
        <p:spPr/>
        <p:txBody>
          <a:bodyPr/>
          <a:lstStyle/>
          <a:p>
            <a:r>
              <a:rPr lang="en-US" dirty="0"/>
              <a:t>First model</a:t>
            </a:r>
          </a:p>
        </p:txBody>
      </p:sp>
      <p:pic>
        <p:nvPicPr>
          <p:cNvPr id="9" name="Content Placeholder 8">
            <a:extLst>
              <a:ext uri="{FF2B5EF4-FFF2-40B4-BE49-F238E27FC236}">
                <a16:creationId xmlns:a16="http://schemas.microsoft.com/office/drawing/2014/main" id="{992FFFA3-A8FD-A34D-89B4-CC7AD2866568}"/>
              </a:ext>
            </a:extLst>
          </p:cNvPr>
          <p:cNvPicPr>
            <a:picLocks noGrp="1" noChangeAspect="1"/>
          </p:cNvPicPr>
          <p:nvPr>
            <p:ph idx="1"/>
          </p:nvPr>
        </p:nvPicPr>
        <p:blipFill>
          <a:blip r:embed="rId2"/>
          <a:stretch>
            <a:fillRect/>
          </a:stretch>
        </p:blipFill>
        <p:spPr>
          <a:xfrm>
            <a:off x="152400" y="1663700"/>
            <a:ext cx="10448925" cy="4241800"/>
          </a:xfrm>
        </p:spPr>
      </p:pic>
    </p:spTree>
    <p:extLst>
      <p:ext uri="{BB962C8B-B14F-4D97-AF65-F5344CB8AC3E}">
        <p14:creationId xmlns:p14="http://schemas.microsoft.com/office/powerpoint/2010/main" val="2103054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A5F897-5DDC-6241-8D51-73BEC0D22E1C}"/>
              </a:ext>
            </a:extLst>
          </p:cNvPr>
          <p:cNvSpPr>
            <a:spLocks noGrp="1"/>
          </p:cNvSpPr>
          <p:nvPr>
            <p:ph idx="1"/>
          </p:nvPr>
        </p:nvSpPr>
        <p:spPr>
          <a:xfrm>
            <a:off x="838200" y="461168"/>
            <a:ext cx="10515600" cy="5935663"/>
          </a:xfrm>
        </p:spPr>
        <p:txBody>
          <a:bodyPr/>
          <a:lstStyle/>
          <a:p>
            <a:r>
              <a:rPr lang="en-US" b="1" dirty="0"/>
              <a:t>Abstract:</a:t>
            </a:r>
          </a:p>
          <a:p>
            <a:pPr marL="0" indent="0">
              <a:buNone/>
            </a:pPr>
            <a:endParaRPr lang="en-US" b="1" dirty="0"/>
          </a:p>
          <a:p>
            <a:pPr marL="0" indent="0">
              <a:buNone/>
            </a:pPr>
            <a:r>
              <a:rPr lang="en-IN" sz="2400" dirty="0"/>
              <a:t>The relationship between house prices and the economy is an important motivating factor for predicting house prices. Housing price trends are not only the concern of buyers and sellers, but it also indicates the current economic situation. Therefore, it is important to predict housing prices without bias to help both the buyers and sellers make their decisions. This project uses an open source dataset, which include 20 explanatory features and 21,613 entries of housing sales in King County, USA. With log transformation, feature reduction, and parameter tuning, the price prediction accuracy increased . Use of decision tree on same predictors also help us in determining which model fits the best .</a:t>
            </a:r>
            <a:endParaRPr lang="en-US" sz="2400" b="1" dirty="0"/>
          </a:p>
        </p:txBody>
      </p:sp>
    </p:spTree>
    <p:extLst>
      <p:ext uri="{BB962C8B-B14F-4D97-AF65-F5344CB8AC3E}">
        <p14:creationId xmlns:p14="http://schemas.microsoft.com/office/powerpoint/2010/main" val="620754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6831-39BC-8B4D-8250-B70E59D76FF5}"/>
              </a:ext>
            </a:extLst>
          </p:cNvPr>
          <p:cNvSpPr>
            <a:spLocks noGrp="1"/>
          </p:cNvSpPr>
          <p:nvPr>
            <p:ph type="title"/>
          </p:nvPr>
        </p:nvSpPr>
        <p:spPr>
          <a:xfrm>
            <a:off x="0" y="18255"/>
            <a:ext cx="10515600" cy="1325563"/>
          </a:xfrm>
        </p:spPr>
        <p:txBody>
          <a:bodyPr>
            <a:normAutofit fontScale="90000"/>
          </a:bodyPr>
          <a:lstStyle/>
          <a:p>
            <a:r>
              <a:rPr lang="en-US" b="1" dirty="0"/>
              <a:t>Second  model:</a:t>
            </a:r>
            <a:br>
              <a:rPr lang="en-US" b="1" dirty="0"/>
            </a:br>
            <a:endParaRPr lang="en-US" b="1" dirty="0"/>
          </a:p>
        </p:txBody>
      </p:sp>
      <p:pic>
        <p:nvPicPr>
          <p:cNvPr id="9" name="Content Placeholder 8">
            <a:extLst>
              <a:ext uri="{FF2B5EF4-FFF2-40B4-BE49-F238E27FC236}">
                <a16:creationId xmlns:a16="http://schemas.microsoft.com/office/drawing/2014/main" id="{20B9D8E1-C46F-C54E-831E-BB2A0670441D}"/>
              </a:ext>
            </a:extLst>
          </p:cNvPr>
          <p:cNvPicPr>
            <a:picLocks noGrp="1" noChangeAspect="1"/>
          </p:cNvPicPr>
          <p:nvPr>
            <p:ph idx="1"/>
          </p:nvPr>
        </p:nvPicPr>
        <p:blipFill>
          <a:blip r:embed="rId2"/>
          <a:stretch>
            <a:fillRect/>
          </a:stretch>
        </p:blipFill>
        <p:spPr>
          <a:xfrm>
            <a:off x="457200" y="927100"/>
            <a:ext cx="10112375" cy="5524500"/>
          </a:xfrm>
        </p:spPr>
      </p:pic>
    </p:spTree>
    <p:extLst>
      <p:ext uri="{BB962C8B-B14F-4D97-AF65-F5344CB8AC3E}">
        <p14:creationId xmlns:p14="http://schemas.microsoft.com/office/powerpoint/2010/main" val="3311173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1608-39FE-FD46-9B1A-05529E449493}"/>
              </a:ext>
            </a:extLst>
          </p:cNvPr>
          <p:cNvSpPr>
            <a:spLocks noGrp="1"/>
          </p:cNvSpPr>
          <p:nvPr>
            <p:ph type="title"/>
          </p:nvPr>
        </p:nvSpPr>
        <p:spPr>
          <a:xfrm>
            <a:off x="0" y="18255"/>
            <a:ext cx="12192000" cy="1325563"/>
          </a:xfrm>
        </p:spPr>
        <p:txBody>
          <a:bodyPr/>
          <a:lstStyle/>
          <a:p>
            <a:r>
              <a:rPr lang="en-US" b="1" dirty="0"/>
              <a:t>Third Model:</a:t>
            </a:r>
          </a:p>
        </p:txBody>
      </p:sp>
      <p:pic>
        <p:nvPicPr>
          <p:cNvPr id="9" name="Content Placeholder 8">
            <a:extLst>
              <a:ext uri="{FF2B5EF4-FFF2-40B4-BE49-F238E27FC236}">
                <a16:creationId xmlns:a16="http://schemas.microsoft.com/office/drawing/2014/main" id="{8ACA0E42-8BE8-9F46-8A1C-059D6FFB727D}"/>
              </a:ext>
            </a:extLst>
          </p:cNvPr>
          <p:cNvPicPr>
            <a:picLocks noGrp="1" noChangeAspect="1"/>
          </p:cNvPicPr>
          <p:nvPr>
            <p:ph idx="1"/>
          </p:nvPr>
        </p:nvPicPr>
        <p:blipFill>
          <a:blip r:embed="rId2"/>
          <a:stretch>
            <a:fillRect/>
          </a:stretch>
        </p:blipFill>
        <p:spPr>
          <a:xfrm>
            <a:off x="330200" y="1343818"/>
            <a:ext cx="10566400" cy="4968082"/>
          </a:xfrm>
        </p:spPr>
      </p:pic>
    </p:spTree>
    <p:extLst>
      <p:ext uri="{BB962C8B-B14F-4D97-AF65-F5344CB8AC3E}">
        <p14:creationId xmlns:p14="http://schemas.microsoft.com/office/powerpoint/2010/main" val="309324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14BAC-40DD-854A-8315-D89A53EED4EA}"/>
              </a:ext>
            </a:extLst>
          </p:cNvPr>
          <p:cNvSpPr>
            <a:spLocks noGrp="1"/>
          </p:cNvSpPr>
          <p:nvPr>
            <p:ph type="title"/>
          </p:nvPr>
        </p:nvSpPr>
        <p:spPr>
          <a:xfrm>
            <a:off x="88773" y="484632"/>
            <a:ext cx="11039475" cy="1609344"/>
          </a:xfrm>
        </p:spPr>
        <p:txBody>
          <a:bodyPr/>
          <a:lstStyle/>
          <a:p>
            <a:r>
              <a:rPr lang="en-US" dirty="0"/>
              <a:t>Forth Model</a:t>
            </a:r>
          </a:p>
        </p:txBody>
      </p:sp>
      <p:pic>
        <p:nvPicPr>
          <p:cNvPr id="5" name="Content Placeholder 4">
            <a:extLst>
              <a:ext uri="{FF2B5EF4-FFF2-40B4-BE49-F238E27FC236}">
                <a16:creationId xmlns:a16="http://schemas.microsoft.com/office/drawing/2014/main" id="{2CC535C8-42E9-0A45-BF5A-BCEDC4D4B57A}"/>
              </a:ext>
            </a:extLst>
          </p:cNvPr>
          <p:cNvPicPr>
            <a:picLocks noGrp="1" noChangeAspect="1"/>
          </p:cNvPicPr>
          <p:nvPr>
            <p:ph idx="1"/>
          </p:nvPr>
        </p:nvPicPr>
        <p:blipFill>
          <a:blip r:embed="rId2"/>
          <a:stretch>
            <a:fillRect/>
          </a:stretch>
        </p:blipFill>
        <p:spPr>
          <a:xfrm>
            <a:off x="88900" y="1574801"/>
            <a:ext cx="11039475" cy="3022599"/>
          </a:xfrm>
        </p:spPr>
      </p:pic>
      <p:sp>
        <p:nvSpPr>
          <p:cNvPr id="6" name="TextBox 5">
            <a:extLst>
              <a:ext uri="{FF2B5EF4-FFF2-40B4-BE49-F238E27FC236}">
                <a16:creationId xmlns:a16="http://schemas.microsoft.com/office/drawing/2014/main" id="{40117919-FDF0-724A-AA88-6278BC221FC0}"/>
              </a:ext>
            </a:extLst>
          </p:cNvPr>
          <p:cNvSpPr txBox="1"/>
          <p:nvPr/>
        </p:nvSpPr>
        <p:spPr>
          <a:xfrm>
            <a:off x="215899" y="4597400"/>
            <a:ext cx="11039475" cy="2123658"/>
          </a:xfrm>
          <a:prstGeom prst="rect">
            <a:avLst/>
          </a:prstGeom>
          <a:noFill/>
        </p:spPr>
        <p:txBody>
          <a:bodyPr wrap="square" rtlCol="0">
            <a:spAutoFit/>
          </a:bodyPr>
          <a:lstStyle/>
          <a:p>
            <a:r>
              <a:rPr lang="en-US" dirty="0"/>
              <a:t> </a:t>
            </a:r>
            <a:r>
              <a:rPr lang="en-US" sz="2400" b="1" dirty="0"/>
              <a:t>Observations From the Model Fitting</a:t>
            </a:r>
          </a:p>
          <a:p>
            <a:r>
              <a:rPr lang="en-US" dirty="0"/>
              <a:t>* Fitted a couple of linear regression model.</a:t>
            </a:r>
          </a:p>
          <a:p>
            <a:r>
              <a:rPr lang="en-US" dirty="0"/>
              <a:t>* Observed  that in the first model zip code ,latitude  ,longitude has less R2.</a:t>
            </a:r>
          </a:p>
          <a:p>
            <a:r>
              <a:rPr lang="en-US" dirty="0"/>
              <a:t>* Observed alone year built and year renovated does not contribute much to the price.</a:t>
            </a:r>
          </a:p>
          <a:p>
            <a:r>
              <a:rPr lang="en-US" dirty="0"/>
              <a:t>* New set of predictors taken sqft _ living , waterfront shows significant increase in R2.</a:t>
            </a:r>
          </a:p>
          <a:p>
            <a:r>
              <a:rPr lang="en-US" dirty="0"/>
              <a:t>* Then 4rth model taken ‘ latitude ', 'long', ‘sqft _ living', 'view’ , 'grade', 'waterfront', 'bathrooms', ‘year  _ built’, year _ renovated'** shows the increased .</a:t>
            </a:r>
          </a:p>
        </p:txBody>
      </p:sp>
    </p:spTree>
    <p:extLst>
      <p:ext uri="{BB962C8B-B14F-4D97-AF65-F5344CB8AC3E}">
        <p14:creationId xmlns:p14="http://schemas.microsoft.com/office/powerpoint/2010/main" val="233657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25B1-523B-C541-A165-022EE45A178A}"/>
              </a:ext>
            </a:extLst>
          </p:cNvPr>
          <p:cNvSpPr>
            <a:spLocks noGrp="1"/>
          </p:cNvSpPr>
          <p:nvPr>
            <p:ph type="title"/>
          </p:nvPr>
        </p:nvSpPr>
        <p:spPr>
          <a:xfrm>
            <a:off x="139700" y="1"/>
            <a:ext cx="11214100" cy="1054099"/>
          </a:xfrm>
        </p:spPr>
        <p:txBody>
          <a:bodyPr/>
          <a:lstStyle/>
          <a:p>
            <a:r>
              <a:rPr lang="en-US" b="1" dirty="0"/>
              <a:t>Feature Engineering</a:t>
            </a:r>
          </a:p>
        </p:txBody>
      </p:sp>
      <p:pic>
        <p:nvPicPr>
          <p:cNvPr id="6" name="Content Placeholder 5">
            <a:extLst>
              <a:ext uri="{FF2B5EF4-FFF2-40B4-BE49-F238E27FC236}">
                <a16:creationId xmlns:a16="http://schemas.microsoft.com/office/drawing/2014/main" id="{3602B700-CB73-A249-B9EC-2E60E3888E81}"/>
              </a:ext>
            </a:extLst>
          </p:cNvPr>
          <p:cNvPicPr>
            <a:picLocks noGrp="1" noChangeAspect="1"/>
          </p:cNvPicPr>
          <p:nvPr>
            <p:ph idx="1"/>
          </p:nvPr>
        </p:nvPicPr>
        <p:blipFill>
          <a:blip r:embed="rId2"/>
          <a:stretch>
            <a:fillRect/>
          </a:stretch>
        </p:blipFill>
        <p:spPr>
          <a:xfrm>
            <a:off x="1069975" y="2177499"/>
            <a:ext cx="10058400" cy="3938102"/>
          </a:xfrm>
        </p:spPr>
      </p:pic>
      <p:sp>
        <p:nvSpPr>
          <p:cNvPr id="7" name="TextBox 6">
            <a:extLst>
              <a:ext uri="{FF2B5EF4-FFF2-40B4-BE49-F238E27FC236}">
                <a16:creationId xmlns:a16="http://schemas.microsoft.com/office/drawing/2014/main" id="{1E3E5013-0EAB-464D-807C-8BDEC6349561}"/>
              </a:ext>
            </a:extLst>
          </p:cNvPr>
          <p:cNvSpPr txBox="1"/>
          <p:nvPr/>
        </p:nvSpPr>
        <p:spPr>
          <a:xfrm>
            <a:off x="228600" y="785453"/>
            <a:ext cx="11214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Linear regression assumes that the relationship between predictor and target linear.</a:t>
            </a:r>
          </a:p>
          <a:p>
            <a:pPr marL="285750" indent="-285750">
              <a:buFont typeface="Arial" panose="020B0604020202020204" pitchFamily="34" charset="0"/>
              <a:buChar char="•"/>
            </a:pPr>
            <a:r>
              <a:rPr lang="en-US" dirty="0"/>
              <a:t>Therefore may need to transform data to make the relationship linear, therefore log transform for an exponential relationship]</a:t>
            </a:r>
          </a:p>
          <a:p>
            <a:pPr marL="285750" indent="-285750">
              <a:buFont typeface="Arial" panose="020B0604020202020204" pitchFamily="34" charset="0"/>
              <a:buChar char="•"/>
            </a:pPr>
            <a:r>
              <a:rPr lang="en-US" dirty="0"/>
              <a:t>Using log transformation , to solve the skewness and bring together the spreader data</a:t>
            </a:r>
          </a:p>
        </p:txBody>
      </p:sp>
    </p:spTree>
    <p:extLst>
      <p:ext uri="{BB962C8B-B14F-4D97-AF65-F5344CB8AC3E}">
        <p14:creationId xmlns:p14="http://schemas.microsoft.com/office/powerpoint/2010/main" val="266903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8E87-7E29-0E4C-92B3-9C5B00D05DC3}"/>
              </a:ext>
            </a:extLst>
          </p:cNvPr>
          <p:cNvSpPr>
            <a:spLocks noGrp="1"/>
          </p:cNvSpPr>
          <p:nvPr>
            <p:ph type="title"/>
          </p:nvPr>
        </p:nvSpPr>
        <p:spPr>
          <a:xfrm>
            <a:off x="0" y="111125"/>
            <a:ext cx="11277600" cy="942975"/>
          </a:xfrm>
        </p:spPr>
        <p:txBody>
          <a:bodyPr>
            <a:normAutofit fontScale="90000"/>
          </a:bodyPr>
          <a:lstStyle/>
          <a:p>
            <a:r>
              <a:rPr lang="en-US" b="1" dirty="0"/>
              <a:t>Scores of the model after Feature </a:t>
            </a:r>
            <a:r>
              <a:rPr lang="en-US" b="1" dirty="0" err="1"/>
              <a:t>Engineerings</a:t>
            </a:r>
            <a:endParaRPr lang="en-US" b="1" dirty="0"/>
          </a:p>
        </p:txBody>
      </p:sp>
      <p:pic>
        <p:nvPicPr>
          <p:cNvPr id="13" name="Content Placeholder 12">
            <a:extLst>
              <a:ext uri="{FF2B5EF4-FFF2-40B4-BE49-F238E27FC236}">
                <a16:creationId xmlns:a16="http://schemas.microsoft.com/office/drawing/2014/main" id="{2FF09A8D-E23E-0143-AEE5-D2FE2ADA2642}"/>
              </a:ext>
            </a:extLst>
          </p:cNvPr>
          <p:cNvPicPr>
            <a:picLocks noGrp="1" noChangeAspect="1"/>
          </p:cNvPicPr>
          <p:nvPr>
            <p:ph idx="1"/>
          </p:nvPr>
        </p:nvPicPr>
        <p:blipFill>
          <a:blip r:embed="rId2"/>
          <a:stretch>
            <a:fillRect/>
          </a:stretch>
        </p:blipFill>
        <p:spPr>
          <a:xfrm>
            <a:off x="127000" y="1168401"/>
            <a:ext cx="11811000" cy="3951178"/>
          </a:xfrm>
        </p:spPr>
      </p:pic>
      <p:sp>
        <p:nvSpPr>
          <p:cNvPr id="14" name="TextBox 13">
            <a:extLst>
              <a:ext uri="{FF2B5EF4-FFF2-40B4-BE49-F238E27FC236}">
                <a16:creationId xmlns:a16="http://schemas.microsoft.com/office/drawing/2014/main" id="{45979D7E-BC59-4B4D-A09F-7B81E8C4239A}"/>
              </a:ext>
            </a:extLst>
          </p:cNvPr>
          <p:cNvSpPr txBox="1"/>
          <p:nvPr/>
        </p:nvSpPr>
        <p:spPr>
          <a:xfrm>
            <a:off x="228600" y="5119579"/>
            <a:ext cx="11709400" cy="646331"/>
          </a:xfrm>
          <a:prstGeom prst="rect">
            <a:avLst/>
          </a:prstGeom>
          <a:noFill/>
        </p:spPr>
        <p:txBody>
          <a:bodyPr wrap="square" rtlCol="0">
            <a:spAutoFit/>
          </a:bodyPr>
          <a:lstStyle/>
          <a:p>
            <a:r>
              <a:rPr lang="en-US" dirty="0"/>
              <a:t> There is no difference for us  after using feature selection. Where we did feature engineering on age of the house.</a:t>
            </a:r>
          </a:p>
        </p:txBody>
      </p:sp>
    </p:spTree>
    <p:extLst>
      <p:ext uri="{BB962C8B-B14F-4D97-AF65-F5344CB8AC3E}">
        <p14:creationId xmlns:p14="http://schemas.microsoft.com/office/powerpoint/2010/main" val="1557314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CC79C-04FB-AD40-BA99-3128B5DA73C6}"/>
              </a:ext>
            </a:extLst>
          </p:cNvPr>
          <p:cNvSpPr>
            <a:spLocks noGrp="1"/>
          </p:cNvSpPr>
          <p:nvPr>
            <p:ph idx="1"/>
          </p:nvPr>
        </p:nvSpPr>
        <p:spPr>
          <a:xfrm>
            <a:off x="0" y="0"/>
            <a:ext cx="11592052" cy="2743200"/>
          </a:xfrm>
        </p:spPr>
        <p:txBody>
          <a:bodyPr/>
          <a:lstStyle/>
          <a:p>
            <a:r>
              <a:rPr lang="en-US" dirty="0"/>
              <a:t>In feature Engineering</a:t>
            </a:r>
          </a:p>
          <a:p>
            <a:r>
              <a:rPr lang="en-US" dirty="0"/>
              <a:t>We actually altered the year built column by subtracting the same with current year 2021 and  the result was the age of the house .</a:t>
            </a:r>
          </a:p>
          <a:p>
            <a:r>
              <a:rPr lang="en-US" dirty="0"/>
              <a:t>For Square foot living in two dimensions we changed into one dimension but this change does give any different output.</a:t>
            </a:r>
          </a:p>
          <a:p>
            <a:endParaRPr lang="en-US" dirty="0"/>
          </a:p>
          <a:p>
            <a:r>
              <a:rPr lang="en-US" sz="2800" b="1" dirty="0"/>
              <a:t>Square root of the property column variable</a:t>
            </a:r>
          </a:p>
        </p:txBody>
      </p:sp>
      <p:pic>
        <p:nvPicPr>
          <p:cNvPr id="4" name="Content Placeholder 4">
            <a:extLst>
              <a:ext uri="{FF2B5EF4-FFF2-40B4-BE49-F238E27FC236}">
                <a16:creationId xmlns:a16="http://schemas.microsoft.com/office/drawing/2014/main" id="{5FBD8DB3-B3C7-0341-B2B2-8964E548549F}"/>
              </a:ext>
            </a:extLst>
          </p:cNvPr>
          <p:cNvPicPr>
            <a:picLocks noChangeAspect="1"/>
          </p:cNvPicPr>
          <p:nvPr/>
        </p:nvPicPr>
        <p:blipFill>
          <a:blip r:embed="rId2"/>
          <a:stretch>
            <a:fillRect/>
          </a:stretch>
        </p:blipFill>
        <p:spPr>
          <a:xfrm>
            <a:off x="0" y="3009900"/>
            <a:ext cx="12192000" cy="3848100"/>
          </a:xfrm>
          <a:prstGeom prst="rect">
            <a:avLst/>
          </a:prstGeom>
        </p:spPr>
      </p:pic>
    </p:spTree>
    <p:extLst>
      <p:ext uri="{BB962C8B-B14F-4D97-AF65-F5344CB8AC3E}">
        <p14:creationId xmlns:p14="http://schemas.microsoft.com/office/powerpoint/2010/main" val="3524359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7D80-D8A2-4C49-8536-AE04122360FF}"/>
              </a:ext>
            </a:extLst>
          </p:cNvPr>
          <p:cNvSpPr>
            <a:spLocks noGrp="1"/>
          </p:cNvSpPr>
          <p:nvPr>
            <p:ph type="title"/>
          </p:nvPr>
        </p:nvSpPr>
        <p:spPr>
          <a:xfrm>
            <a:off x="177800" y="1"/>
            <a:ext cx="11176000" cy="1066800"/>
          </a:xfrm>
        </p:spPr>
        <p:txBody>
          <a:bodyPr>
            <a:normAutofit fontScale="90000"/>
          </a:bodyPr>
          <a:lstStyle/>
          <a:p>
            <a:r>
              <a:rPr lang="en-US" b="1" dirty="0"/>
              <a:t>Forward and Backward Selection</a:t>
            </a:r>
          </a:p>
        </p:txBody>
      </p:sp>
      <p:sp>
        <p:nvSpPr>
          <p:cNvPr id="8" name="TextBox 7">
            <a:extLst>
              <a:ext uri="{FF2B5EF4-FFF2-40B4-BE49-F238E27FC236}">
                <a16:creationId xmlns:a16="http://schemas.microsoft.com/office/drawing/2014/main" id="{E80F9C07-B9DF-4F44-B036-EFFF7D6D6EE8}"/>
              </a:ext>
            </a:extLst>
          </p:cNvPr>
          <p:cNvSpPr txBox="1"/>
          <p:nvPr/>
        </p:nvSpPr>
        <p:spPr>
          <a:xfrm>
            <a:off x="419100" y="4495800"/>
            <a:ext cx="10033000" cy="2031325"/>
          </a:xfrm>
          <a:prstGeom prst="rect">
            <a:avLst/>
          </a:prstGeom>
          <a:noFill/>
        </p:spPr>
        <p:txBody>
          <a:bodyPr wrap="square" rtlCol="0">
            <a:spAutoFit/>
          </a:bodyPr>
          <a:lstStyle/>
          <a:p>
            <a:r>
              <a:rPr lang="en-US" dirty="0"/>
              <a:t>  In forward selection we actually added two more variables as predictors .</a:t>
            </a:r>
          </a:p>
          <a:p>
            <a:pPr marL="285750" indent="-285750">
              <a:buFont typeface="Arial" panose="020B0604020202020204" pitchFamily="34" charset="0"/>
              <a:buChar char="•"/>
            </a:pPr>
            <a:r>
              <a:rPr lang="en-US" dirty="0"/>
              <a:t>Bedrooms</a:t>
            </a:r>
          </a:p>
          <a:p>
            <a:pPr marL="285750" indent="-285750">
              <a:buFont typeface="Arial" panose="020B0604020202020204" pitchFamily="34" charset="0"/>
              <a:buChar char="•"/>
            </a:pPr>
            <a:r>
              <a:rPr lang="en-US" dirty="0" err="1"/>
              <a:t>zipcode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Findings are Our RMSE fall to a great extent .</a:t>
            </a:r>
            <a:br>
              <a:rPr lang="en-US" dirty="0"/>
            </a:br>
            <a:endParaRPr lang="en-US" dirty="0"/>
          </a:p>
        </p:txBody>
      </p:sp>
      <p:pic>
        <p:nvPicPr>
          <p:cNvPr id="13" name="Content Placeholder 12">
            <a:extLst>
              <a:ext uri="{FF2B5EF4-FFF2-40B4-BE49-F238E27FC236}">
                <a16:creationId xmlns:a16="http://schemas.microsoft.com/office/drawing/2014/main" id="{8FC5F771-AEEB-A745-A9C1-542D20B1D579}"/>
              </a:ext>
            </a:extLst>
          </p:cNvPr>
          <p:cNvPicPr>
            <a:picLocks noGrp="1" noChangeAspect="1"/>
          </p:cNvPicPr>
          <p:nvPr>
            <p:ph idx="1"/>
          </p:nvPr>
        </p:nvPicPr>
        <p:blipFill>
          <a:blip r:embed="rId2"/>
          <a:stretch>
            <a:fillRect/>
          </a:stretch>
        </p:blipFill>
        <p:spPr>
          <a:xfrm>
            <a:off x="177800" y="927963"/>
            <a:ext cx="9893300" cy="3378200"/>
          </a:xfrm>
        </p:spPr>
      </p:pic>
    </p:spTree>
    <p:extLst>
      <p:ext uri="{BB962C8B-B14F-4D97-AF65-F5344CB8AC3E}">
        <p14:creationId xmlns:p14="http://schemas.microsoft.com/office/powerpoint/2010/main" val="3817361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5FE7-EB7F-6A44-8E67-500D04453FA7}"/>
              </a:ext>
            </a:extLst>
          </p:cNvPr>
          <p:cNvSpPr>
            <a:spLocks noGrp="1"/>
          </p:cNvSpPr>
          <p:nvPr>
            <p:ph type="title"/>
          </p:nvPr>
        </p:nvSpPr>
        <p:spPr>
          <a:xfrm>
            <a:off x="355600" y="3848100"/>
            <a:ext cx="11480799" cy="2311400"/>
          </a:xfrm>
        </p:spPr>
        <p:txBody>
          <a:bodyPr>
            <a:normAutofit/>
          </a:bodyPr>
          <a:lstStyle/>
          <a:p>
            <a:r>
              <a:rPr lang="en-US" sz="2800" dirty="0"/>
              <a:t>In backward selection we removed Zip code and view.</a:t>
            </a:r>
            <a:br>
              <a:rPr lang="en-US" sz="2800" dirty="0"/>
            </a:br>
            <a:r>
              <a:rPr lang="en-US" sz="2800" dirty="0"/>
              <a:t> RMSE is less as compared to initial model but little on higher node as compare to forward selection model.</a:t>
            </a:r>
          </a:p>
        </p:txBody>
      </p:sp>
      <p:pic>
        <p:nvPicPr>
          <p:cNvPr id="8" name="Content Placeholder 7">
            <a:extLst>
              <a:ext uri="{FF2B5EF4-FFF2-40B4-BE49-F238E27FC236}">
                <a16:creationId xmlns:a16="http://schemas.microsoft.com/office/drawing/2014/main" id="{9D5666F4-6A64-CF4C-A97D-5E6C4D757181}"/>
              </a:ext>
            </a:extLst>
          </p:cNvPr>
          <p:cNvPicPr>
            <a:picLocks noGrp="1" noChangeAspect="1"/>
          </p:cNvPicPr>
          <p:nvPr>
            <p:ph idx="1"/>
          </p:nvPr>
        </p:nvPicPr>
        <p:blipFill>
          <a:blip r:embed="rId2"/>
          <a:stretch>
            <a:fillRect/>
          </a:stretch>
        </p:blipFill>
        <p:spPr>
          <a:xfrm>
            <a:off x="355600" y="353386"/>
            <a:ext cx="10058400" cy="3647114"/>
          </a:xfrm>
        </p:spPr>
      </p:pic>
    </p:spTree>
    <p:extLst>
      <p:ext uri="{BB962C8B-B14F-4D97-AF65-F5344CB8AC3E}">
        <p14:creationId xmlns:p14="http://schemas.microsoft.com/office/powerpoint/2010/main" val="530078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0F0D6-A291-634A-AE65-F239F0D11752}"/>
              </a:ext>
            </a:extLst>
          </p:cNvPr>
          <p:cNvSpPr>
            <a:spLocks noGrp="1"/>
          </p:cNvSpPr>
          <p:nvPr>
            <p:ph type="title"/>
          </p:nvPr>
        </p:nvSpPr>
        <p:spPr>
          <a:xfrm>
            <a:off x="127000" y="484632"/>
            <a:ext cx="11404600" cy="1609344"/>
          </a:xfrm>
        </p:spPr>
        <p:txBody>
          <a:bodyPr>
            <a:normAutofit/>
          </a:bodyPr>
          <a:lstStyle/>
          <a:p>
            <a:r>
              <a:rPr lang="en-US" dirty="0"/>
              <a:t>Hyper parameter turning feature Selection.</a:t>
            </a:r>
          </a:p>
        </p:txBody>
      </p:sp>
      <p:pic>
        <p:nvPicPr>
          <p:cNvPr id="5" name="Content Placeholder 4">
            <a:extLst>
              <a:ext uri="{FF2B5EF4-FFF2-40B4-BE49-F238E27FC236}">
                <a16:creationId xmlns:a16="http://schemas.microsoft.com/office/drawing/2014/main" id="{9D34C09C-00F3-1148-9F6B-600334897BDB}"/>
              </a:ext>
            </a:extLst>
          </p:cNvPr>
          <p:cNvPicPr>
            <a:picLocks noGrp="1" noChangeAspect="1"/>
          </p:cNvPicPr>
          <p:nvPr>
            <p:ph idx="1"/>
          </p:nvPr>
        </p:nvPicPr>
        <p:blipFill>
          <a:blip r:embed="rId2"/>
          <a:stretch>
            <a:fillRect/>
          </a:stretch>
        </p:blipFill>
        <p:spPr>
          <a:xfrm>
            <a:off x="127000" y="2120900"/>
            <a:ext cx="11798299" cy="4343400"/>
          </a:xfrm>
        </p:spPr>
      </p:pic>
    </p:spTree>
    <p:extLst>
      <p:ext uri="{BB962C8B-B14F-4D97-AF65-F5344CB8AC3E}">
        <p14:creationId xmlns:p14="http://schemas.microsoft.com/office/powerpoint/2010/main" val="1134122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F37C5-0CAE-374F-B765-E5574DB167D8}"/>
              </a:ext>
            </a:extLst>
          </p:cNvPr>
          <p:cNvSpPr>
            <a:spLocks noGrp="1"/>
          </p:cNvSpPr>
          <p:nvPr>
            <p:ph type="title"/>
          </p:nvPr>
        </p:nvSpPr>
        <p:spPr>
          <a:xfrm>
            <a:off x="0" y="1"/>
            <a:ext cx="11353800" cy="1066799"/>
          </a:xfrm>
        </p:spPr>
        <p:txBody>
          <a:bodyPr/>
          <a:lstStyle/>
          <a:p>
            <a:r>
              <a:rPr lang="en-US" b="1" dirty="0"/>
              <a:t>Decision Tree</a:t>
            </a:r>
          </a:p>
        </p:txBody>
      </p:sp>
      <p:pic>
        <p:nvPicPr>
          <p:cNvPr id="5" name="Content Placeholder 4">
            <a:extLst>
              <a:ext uri="{FF2B5EF4-FFF2-40B4-BE49-F238E27FC236}">
                <a16:creationId xmlns:a16="http://schemas.microsoft.com/office/drawing/2014/main" id="{1B5625F4-2208-C045-9288-5712C2040612}"/>
              </a:ext>
            </a:extLst>
          </p:cNvPr>
          <p:cNvPicPr>
            <a:picLocks noGrp="1" noChangeAspect="1"/>
          </p:cNvPicPr>
          <p:nvPr>
            <p:ph idx="1"/>
          </p:nvPr>
        </p:nvPicPr>
        <p:blipFill>
          <a:blip r:embed="rId2"/>
          <a:stretch>
            <a:fillRect/>
          </a:stretch>
        </p:blipFill>
        <p:spPr>
          <a:xfrm>
            <a:off x="101600" y="1384300"/>
            <a:ext cx="11252200" cy="4757862"/>
          </a:xfrm>
        </p:spPr>
      </p:pic>
    </p:spTree>
    <p:extLst>
      <p:ext uri="{BB962C8B-B14F-4D97-AF65-F5344CB8AC3E}">
        <p14:creationId xmlns:p14="http://schemas.microsoft.com/office/powerpoint/2010/main" val="1478169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D63D23-3DCA-9B47-AA1C-7A8B18C9FC65}"/>
              </a:ext>
            </a:extLst>
          </p:cNvPr>
          <p:cNvSpPr txBox="1"/>
          <p:nvPr/>
        </p:nvSpPr>
        <p:spPr>
          <a:xfrm>
            <a:off x="0" y="0"/>
            <a:ext cx="12192000" cy="6063198"/>
          </a:xfrm>
          <a:prstGeom prst="rect">
            <a:avLst/>
          </a:prstGeom>
          <a:noFill/>
        </p:spPr>
        <p:txBody>
          <a:bodyPr wrap="square" rtlCol="0">
            <a:spAutoFit/>
          </a:bodyPr>
          <a:lstStyle/>
          <a:p>
            <a:r>
              <a:rPr lang="en-IN" sz="3200" b="1" dirty="0"/>
              <a:t>Table of Contents :</a:t>
            </a:r>
          </a:p>
          <a:p>
            <a:endParaRPr lang="en-IN" sz="3200" b="1" dirty="0"/>
          </a:p>
          <a:p>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Abstract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Introduction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Problem Statement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Research Objective and Hypotheses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Experimental Design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Data Analysis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Methods</a:t>
            </a:r>
          </a:p>
          <a:p>
            <a:endParaRPr lang="en-IN" dirty="0"/>
          </a:p>
          <a:p>
            <a:pPr marL="285750" indent="-285750">
              <a:buFont typeface="Arial" panose="020B0604020202020204" pitchFamily="34" charset="0"/>
              <a:buChar char="•"/>
            </a:pPr>
            <a:r>
              <a:rPr lang="en-IN" dirty="0"/>
              <a:t>Conclusion and Future Work</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50006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folHlink"/>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grpId="0" nodeType="clickEffect">
                                  <p:stCondLst>
                                    <p:cond delay="0"/>
                                  </p:stCondLst>
                                  <p:iterate type="lt">
                                    <p:tmAbs val="25"/>
                                  </p:iterate>
                                  <p:childTnLst>
                                    <p:set>
                                      <p:cBhvr override="childStyle">
                                        <p:cTn id="12"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8B16-275D-7647-86BA-4825B22B88D4}"/>
              </a:ext>
            </a:extLst>
          </p:cNvPr>
          <p:cNvSpPr>
            <a:spLocks noGrp="1"/>
          </p:cNvSpPr>
          <p:nvPr>
            <p:ph type="title"/>
          </p:nvPr>
        </p:nvSpPr>
        <p:spPr/>
        <p:txBody>
          <a:bodyPr/>
          <a:lstStyle/>
          <a:p>
            <a:r>
              <a:rPr lang="en-US" dirty="0"/>
              <a:t>Why on Test Data separately:</a:t>
            </a:r>
            <a:br>
              <a:rPr lang="en-US" dirty="0"/>
            </a:br>
            <a:endParaRPr lang="en-US" dirty="0"/>
          </a:p>
        </p:txBody>
      </p:sp>
      <p:sp>
        <p:nvSpPr>
          <p:cNvPr id="3" name="Content Placeholder 2">
            <a:extLst>
              <a:ext uri="{FF2B5EF4-FFF2-40B4-BE49-F238E27FC236}">
                <a16:creationId xmlns:a16="http://schemas.microsoft.com/office/drawing/2014/main" id="{A66D90E2-DB26-CB4C-AA5C-240D76F637C7}"/>
              </a:ext>
            </a:extLst>
          </p:cNvPr>
          <p:cNvSpPr>
            <a:spLocks noGrp="1"/>
          </p:cNvSpPr>
          <p:nvPr>
            <p:ph idx="1"/>
          </p:nvPr>
        </p:nvSpPr>
        <p:spPr/>
        <p:txBody>
          <a:bodyPr/>
          <a:lstStyle/>
          <a:p>
            <a:r>
              <a:rPr lang="en-US" dirty="0"/>
              <a:t>A model is set to be performing if it performs well on unseen data. So let it consider population of size n and let us suppose we have the liberty to extract two random samples S1 and S2 of size n1 and n2 respectively drawn from the same population.</a:t>
            </a:r>
          </a:p>
          <a:p>
            <a:r>
              <a:rPr lang="en-US" dirty="0"/>
              <a:t>We use the models to make the predictions on the test data. Performance like RMSE,R2  are used to </a:t>
            </a:r>
            <a:r>
              <a:rPr lang="en-US" dirty="0" err="1"/>
              <a:t>guage</a:t>
            </a:r>
            <a:r>
              <a:rPr lang="en-US" dirty="0"/>
              <a:t> the performance of the model on the test data .Lower the model value of these Error Matrix.</a:t>
            </a:r>
          </a:p>
          <a:p>
            <a:r>
              <a:rPr lang="en-US" dirty="0"/>
              <a:t>The better the model is.</a:t>
            </a:r>
          </a:p>
        </p:txBody>
      </p:sp>
    </p:spTree>
    <p:extLst>
      <p:ext uri="{BB962C8B-B14F-4D97-AF65-F5344CB8AC3E}">
        <p14:creationId xmlns:p14="http://schemas.microsoft.com/office/powerpoint/2010/main" val="1978292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E80D-8693-D94B-94CE-BC0E837DC458}"/>
              </a:ext>
            </a:extLst>
          </p:cNvPr>
          <p:cNvSpPr>
            <a:spLocks noGrp="1"/>
          </p:cNvSpPr>
          <p:nvPr>
            <p:ph type="title"/>
          </p:nvPr>
        </p:nvSpPr>
        <p:spPr>
          <a:xfrm>
            <a:off x="0" y="343281"/>
            <a:ext cx="10058400" cy="1609344"/>
          </a:xfrm>
        </p:spPr>
        <p:txBody>
          <a:bodyPr/>
          <a:lstStyle/>
          <a:p>
            <a:r>
              <a:rPr lang="en-US" dirty="0"/>
              <a:t>Linear Regression On Test Data</a:t>
            </a:r>
          </a:p>
        </p:txBody>
      </p:sp>
      <p:pic>
        <p:nvPicPr>
          <p:cNvPr id="9" name="Picture 8">
            <a:extLst>
              <a:ext uri="{FF2B5EF4-FFF2-40B4-BE49-F238E27FC236}">
                <a16:creationId xmlns:a16="http://schemas.microsoft.com/office/drawing/2014/main" id="{03726F17-4016-B847-8204-BFF24689C66F}"/>
              </a:ext>
            </a:extLst>
          </p:cNvPr>
          <p:cNvPicPr>
            <a:picLocks noChangeAspect="1"/>
          </p:cNvPicPr>
          <p:nvPr/>
        </p:nvPicPr>
        <p:blipFill>
          <a:blip r:embed="rId2"/>
          <a:stretch>
            <a:fillRect/>
          </a:stretch>
        </p:blipFill>
        <p:spPr>
          <a:xfrm>
            <a:off x="0" y="1689100"/>
            <a:ext cx="12192000" cy="5168900"/>
          </a:xfrm>
          <a:prstGeom prst="rect">
            <a:avLst/>
          </a:prstGeom>
        </p:spPr>
      </p:pic>
      <p:sp>
        <p:nvSpPr>
          <p:cNvPr id="11" name="Content Placeholder 10">
            <a:extLst>
              <a:ext uri="{FF2B5EF4-FFF2-40B4-BE49-F238E27FC236}">
                <a16:creationId xmlns:a16="http://schemas.microsoft.com/office/drawing/2014/main" id="{62FCE396-3971-5942-9633-6AE95ACBB40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78483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30514-EB5C-E044-9B73-06516C5F8368}"/>
              </a:ext>
            </a:extLst>
          </p:cNvPr>
          <p:cNvSpPr>
            <a:spLocks noGrp="1"/>
          </p:cNvSpPr>
          <p:nvPr>
            <p:ph type="title"/>
          </p:nvPr>
        </p:nvSpPr>
        <p:spPr>
          <a:xfrm>
            <a:off x="165100" y="344932"/>
            <a:ext cx="11582400" cy="1609344"/>
          </a:xfrm>
        </p:spPr>
        <p:txBody>
          <a:bodyPr/>
          <a:lstStyle/>
          <a:p>
            <a:r>
              <a:rPr lang="en-US" dirty="0"/>
              <a:t>Result of Testing data on linear Regression:</a:t>
            </a:r>
          </a:p>
        </p:txBody>
      </p:sp>
      <p:pic>
        <p:nvPicPr>
          <p:cNvPr id="9" name="Content Placeholder 8">
            <a:extLst>
              <a:ext uri="{FF2B5EF4-FFF2-40B4-BE49-F238E27FC236}">
                <a16:creationId xmlns:a16="http://schemas.microsoft.com/office/drawing/2014/main" id="{45161C42-F6B9-B044-BD1C-CDB5787C418B}"/>
              </a:ext>
            </a:extLst>
          </p:cNvPr>
          <p:cNvPicPr>
            <a:picLocks noGrp="1" noChangeAspect="1"/>
          </p:cNvPicPr>
          <p:nvPr>
            <p:ph idx="1"/>
          </p:nvPr>
        </p:nvPicPr>
        <p:blipFill>
          <a:blip r:embed="rId2"/>
          <a:stretch>
            <a:fillRect/>
          </a:stretch>
        </p:blipFill>
        <p:spPr>
          <a:xfrm>
            <a:off x="165100" y="2247900"/>
            <a:ext cx="11582400" cy="2514089"/>
          </a:xfrm>
        </p:spPr>
      </p:pic>
    </p:spTree>
    <p:extLst>
      <p:ext uri="{BB962C8B-B14F-4D97-AF65-F5344CB8AC3E}">
        <p14:creationId xmlns:p14="http://schemas.microsoft.com/office/powerpoint/2010/main" val="2099931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E2A0FD-3214-1E45-8C11-7A7069186733}"/>
              </a:ext>
            </a:extLst>
          </p:cNvPr>
          <p:cNvSpPr/>
          <p:nvPr/>
        </p:nvSpPr>
        <p:spPr>
          <a:xfrm>
            <a:off x="419100" y="1197045"/>
            <a:ext cx="11074400" cy="2585323"/>
          </a:xfrm>
          <a:prstGeom prst="rect">
            <a:avLst/>
          </a:prstGeom>
        </p:spPr>
        <p:txBody>
          <a:bodyPr wrap="square">
            <a:spAutoFit/>
          </a:bodyPr>
          <a:lstStyle/>
          <a:p>
            <a:r>
              <a:rPr lang="en-IN" dirty="0"/>
              <a:t>This project conducts several experiments on applying  Linear regression and showing correlation between various features . For Linear Regression Experiment, we used seventeen variables into different combinations to find out which combination of model fits best and plays an important role in price determination. The experimental results show that there is difference between the performance of the models . 4 </a:t>
            </a:r>
            <a:r>
              <a:rPr lang="en-IN" dirty="0" err="1"/>
              <a:t>th</a:t>
            </a:r>
            <a:r>
              <a:rPr lang="en-IN" dirty="0"/>
              <a:t> model achieved highest 0.69 R-square. Scores after feature engineering have significant effect. Applied the same set of variable on decision tree model as well. The best combination of parameter that achieves the highest R-square score is . This project only uses  King County City Data. Used Various forward  and backward selection to improve the RMSE score. After learning the model on train data . Applied the model on test data. And found the result significant as  0.67 is R-square on test data.</a:t>
            </a:r>
            <a:endParaRPr lang="en-US" dirty="0"/>
          </a:p>
        </p:txBody>
      </p:sp>
      <p:sp>
        <p:nvSpPr>
          <p:cNvPr id="5" name="TextBox 4">
            <a:extLst>
              <a:ext uri="{FF2B5EF4-FFF2-40B4-BE49-F238E27FC236}">
                <a16:creationId xmlns:a16="http://schemas.microsoft.com/office/drawing/2014/main" id="{E31881E8-E129-A74A-BF5A-F24A3DA03152}"/>
              </a:ext>
            </a:extLst>
          </p:cNvPr>
          <p:cNvSpPr txBox="1"/>
          <p:nvPr/>
        </p:nvSpPr>
        <p:spPr>
          <a:xfrm>
            <a:off x="533400" y="469900"/>
            <a:ext cx="10718800" cy="461665"/>
          </a:xfrm>
          <a:prstGeom prst="rect">
            <a:avLst/>
          </a:prstGeom>
          <a:noFill/>
        </p:spPr>
        <p:txBody>
          <a:bodyPr wrap="square" rtlCol="0">
            <a:spAutoFit/>
          </a:bodyPr>
          <a:lstStyle/>
          <a:p>
            <a:r>
              <a:rPr lang="en-US" sz="2400" dirty="0"/>
              <a:t>Conclusion and Future Work</a:t>
            </a:r>
          </a:p>
        </p:txBody>
      </p:sp>
    </p:spTree>
    <p:extLst>
      <p:ext uri="{BB962C8B-B14F-4D97-AF65-F5344CB8AC3E}">
        <p14:creationId xmlns:p14="http://schemas.microsoft.com/office/powerpoint/2010/main" val="510987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CC9E-F76D-D642-8EAC-6C2A2BB8206C}"/>
              </a:ext>
            </a:extLst>
          </p:cNvPr>
          <p:cNvSpPr>
            <a:spLocks noGrp="1"/>
          </p:cNvSpPr>
          <p:nvPr>
            <p:ph type="title"/>
          </p:nvPr>
        </p:nvSpPr>
        <p:spPr/>
        <p:txBody>
          <a:bodyPr/>
          <a:lstStyle/>
          <a:p>
            <a:endParaRPr lang="en-US" dirty="0"/>
          </a:p>
        </p:txBody>
      </p:sp>
      <p:pic>
        <p:nvPicPr>
          <p:cNvPr id="10" name="Content Placeholder 9">
            <a:extLst>
              <a:ext uri="{FF2B5EF4-FFF2-40B4-BE49-F238E27FC236}">
                <a16:creationId xmlns:a16="http://schemas.microsoft.com/office/drawing/2014/main" id="{D6595D8C-F399-FE41-91BD-6AE2481AFD3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95300" y="209550"/>
            <a:ext cx="11506200" cy="5962650"/>
          </a:xfrm>
        </p:spPr>
      </p:pic>
      <p:sp>
        <p:nvSpPr>
          <p:cNvPr id="11" name="TextBox 10">
            <a:extLst>
              <a:ext uri="{FF2B5EF4-FFF2-40B4-BE49-F238E27FC236}">
                <a16:creationId xmlns:a16="http://schemas.microsoft.com/office/drawing/2014/main" id="{17890A52-9913-0A42-9982-18DF8555A045}"/>
              </a:ext>
            </a:extLst>
          </p:cNvPr>
          <p:cNvSpPr txBox="1"/>
          <p:nvPr/>
        </p:nvSpPr>
        <p:spPr>
          <a:xfrm>
            <a:off x="495300" y="6172200"/>
            <a:ext cx="11506200" cy="230832"/>
          </a:xfrm>
          <a:prstGeom prst="rect">
            <a:avLst/>
          </a:prstGeom>
          <a:noFill/>
        </p:spPr>
        <p:txBody>
          <a:bodyPr wrap="square" rtlCol="0">
            <a:spAutoFit/>
          </a:bodyPr>
          <a:lstStyle/>
          <a:p>
            <a:r>
              <a:rPr lang="en-US" sz="900">
                <a:hlinkClick r:id="rId3" tooltip="https://famvin.org/en/2018/01/28/thank-goes-long-way/"/>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426718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0A51-042B-8D4E-8E05-E0899050B23C}"/>
              </a:ext>
            </a:extLst>
          </p:cNvPr>
          <p:cNvSpPr>
            <a:spLocks noGrp="1"/>
          </p:cNvSpPr>
          <p:nvPr>
            <p:ph type="title"/>
          </p:nvPr>
        </p:nvSpPr>
        <p:spPr>
          <a:xfrm>
            <a:off x="838200" y="71675"/>
            <a:ext cx="10515600" cy="1325563"/>
          </a:xfrm>
        </p:spPr>
        <p:txBody>
          <a:bodyPr/>
          <a:lstStyle/>
          <a:p>
            <a:r>
              <a:rPr lang="en-US" dirty="0"/>
              <a:t>Introduction</a:t>
            </a:r>
          </a:p>
        </p:txBody>
      </p:sp>
      <p:sp>
        <p:nvSpPr>
          <p:cNvPr id="3" name="Content Placeholder 2">
            <a:extLst>
              <a:ext uri="{FF2B5EF4-FFF2-40B4-BE49-F238E27FC236}">
                <a16:creationId xmlns:a16="http://schemas.microsoft.com/office/drawing/2014/main" id="{CEF52AF4-FDBA-D943-9A20-A996607D8A94}"/>
              </a:ext>
            </a:extLst>
          </p:cNvPr>
          <p:cNvSpPr>
            <a:spLocks noGrp="1"/>
          </p:cNvSpPr>
          <p:nvPr>
            <p:ph idx="1"/>
          </p:nvPr>
        </p:nvSpPr>
        <p:spPr>
          <a:xfrm>
            <a:off x="838200" y="1143000"/>
            <a:ext cx="10515600" cy="5537200"/>
          </a:xfrm>
        </p:spPr>
        <p:txBody>
          <a:bodyPr>
            <a:normAutofit/>
          </a:bodyPr>
          <a:lstStyle/>
          <a:p>
            <a:r>
              <a:rPr lang="en-IN" sz="2200" dirty="0"/>
              <a:t>Estimating the sale prices of houses is one of the basic projects to have on your Data Science CV. By finishing this article, you will be able to predict continuous variables using various types of linear regression algorithm.</a:t>
            </a:r>
          </a:p>
          <a:p>
            <a:r>
              <a:rPr lang="en-IN" sz="2200" dirty="0"/>
              <a:t>Why linear regression? Linear regression is an algorithm used to predict values that are continuous in nature. It became more popular because it is the best algorithm to start with if you are a newbie to ML.</a:t>
            </a:r>
          </a:p>
          <a:p>
            <a:r>
              <a:rPr lang="en-IN" sz="2200" dirty="0"/>
              <a:t>Using linear regression and decision tree can be feasibly implemented in python with the use of the scikit-learn package.</a:t>
            </a:r>
          </a:p>
          <a:p>
            <a:r>
              <a:rPr lang="en-IN" sz="2200" dirty="0"/>
              <a:t>Finally, we conclude which model is best suitable for the given case by evaluating each of them using the evaluation metrics provided by the scikit-learn package.</a:t>
            </a:r>
          </a:p>
          <a:p>
            <a:r>
              <a:rPr lang="en-IN" sz="2200" b="1" dirty="0"/>
              <a:t>Why Python?</a:t>
            </a:r>
          </a:p>
          <a:p>
            <a:pPr marL="457200" lvl="1" indent="0" algn="just">
              <a:buNone/>
            </a:pPr>
            <a:r>
              <a:rPr lang="en-IN" sz="1800" dirty="0"/>
              <a:t>Python is a general-purpose, and high-level programming language which is best known for its efficiency and powerful functions. Python is loved by data scientists because of its ease of use, which makes it more accessible. Python provides data scientists with an extensive amount of tools and packages to build machine learning models. One of its special features is that we can build various machine learning with less-code.</a:t>
            </a:r>
          </a:p>
          <a:p>
            <a:endParaRPr lang="en-US" sz="2000" dirty="0"/>
          </a:p>
        </p:txBody>
      </p:sp>
      <p:sp>
        <p:nvSpPr>
          <p:cNvPr id="4" name="Rectangle 3">
            <a:extLst>
              <a:ext uri="{FF2B5EF4-FFF2-40B4-BE49-F238E27FC236}">
                <a16:creationId xmlns:a16="http://schemas.microsoft.com/office/drawing/2014/main" id="{9626A343-01C2-2344-8125-0E86C581BA01}"/>
              </a:ext>
            </a:extLst>
          </p:cNvPr>
          <p:cNvSpPr/>
          <p:nvPr/>
        </p:nvSpPr>
        <p:spPr>
          <a:xfrm>
            <a:off x="3048000" y="2828836"/>
            <a:ext cx="6096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92255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64BA-4904-144B-B54F-9B9128995842}"/>
              </a:ext>
            </a:extLst>
          </p:cNvPr>
          <p:cNvSpPr>
            <a:spLocks noGrp="1"/>
          </p:cNvSpPr>
          <p:nvPr>
            <p:ph type="title"/>
          </p:nvPr>
        </p:nvSpPr>
        <p:spPr>
          <a:xfrm>
            <a:off x="0" y="0"/>
            <a:ext cx="11122152" cy="1609344"/>
          </a:xfrm>
        </p:spPr>
        <p:txBody>
          <a:bodyPr/>
          <a:lstStyle/>
          <a:p>
            <a:r>
              <a:rPr lang="en-US" dirty="0"/>
              <a:t>Problem Statement </a:t>
            </a:r>
          </a:p>
        </p:txBody>
      </p:sp>
      <p:sp>
        <p:nvSpPr>
          <p:cNvPr id="3" name="Content Placeholder 2">
            <a:extLst>
              <a:ext uri="{FF2B5EF4-FFF2-40B4-BE49-F238E27FC236}">
                <a16:creationId xmlns:a16="http://schemas.microsoft.com/office/drawing/2014/main" id="{30DFFC5E-3CF3-D541-BC2A-D5293B4D1AC9}"/>
              </a:ext>
            </a:extLst>
          </p:cNvPr>
          <p:cNvSpPr>
            <a:spLocks noGrp="1"/>
          </p:cNvSpPr>
          <p:nvPr>
            <p:ph idx="1"/>
          </p:nvPr>
        </p:nvSpPr>
        <p:spPr>
          <a:xfrm>
            <a:off x="0" y="1562100"/>
            <a:ext cx="12192000" cy="4610100"/>
          </a:xfrm>
        </p:spPr>
        <p:txBody>
          <a:bodyPr>
            <a:normAutofit fontScale="70000" lnSpcReduction="20000"/>
          </a:bodyPr>
          <a:lstStyle/>
          <a:p>
            <a:br>
              <a:rPr lang="en-IN" dirty="0"/>
            </a:br>
            <a:r>
              <a:rPr lang="en-IN" b="1" dirty="0"/>
              <a:t>1) Question the data</a:t>
            </a:r>
            <a:r>
              <a:rPr lang="en-IN" dirty="0"/>
              <a:t> - Understand the variables very carefully and formulate your questions/hypothesis. (Note that these are just your initial hypothesis which may or may not seem to be true after the EDA step)</a:t>
            </a:r>
            <a:br>
              <a:rPr lang="en-IN" dirty="0"/>
            </a:br>
            <a:br>
              <a:rPr lang="en-IN" dirty="0"/>
            </a:br>
            <a:r>
              <a:rPr lang="en-IN" b="1" dirty="0"/>
              <a:t>2) EDA</a:t>
            </a:r>
            <a:r>
              <a:rPr lang="en-IN" dirty="0"/>
              <a:t> - explore the dataset very carefully. Do univariate analysis and bivariate analysis by choosing appropriate graphs, charts and descriptive measures. Report the surprising elements (i.e. the one which you believed would be true in step 1 did not turn out t be true, or a result that was beyond your expectation, etc.)</a:t>
            </a:r>
            <a:br>
              <a:rPr lang="en-IN" dirty="0"/>
            </a:br>
            <a:br>
              <a:rPr lang="en-IN" dirty="0"/>
            </a:br>
            <a:r>
              <a:rPr lang="en-IN" b="1" dirty="0"/>
              <a:t>3)</a:t>
            </a:r>
            <a:r>
              <a:rPr lang="en-IN" dirty="0"/>
              <a:t> </a:t>
            </a:r>
            <a:r>
              <a:rPr lang="en-IN" b="1" dirty="0"/>
              <a:t>Initial model fitting step</a:t>
            </a:r>
            <a:r>
              <a:rPr lang="en-IN" dirty="0"/>
              <a:t> - </a:t>
            </a:r>
            <a:r>
              <a:rPr lang="en-IN" dirty="0" err="1"/>
              <a:t>FIt</a:t>
            </a:r>
            <a:r>
              <a:rPr lang="en-IN" dirty="0"/>
              <a:t> a couple of linear regression models by considering different sets of predictors on the training dataset. Argue the reasons for considering those predictor sets. Report 10-fold cross-validation RMSE and R-squared values. Discuss the results.</a:t>
            </a:r>
            <a:br>
              <a:rPr lang="en-IN" dirty="0"/>
            </a:br>
            <a:br>
              <a:rPr lang="en-IN" dirty="0"/>
            </a:br>
            <a:r>
              <a:rPr lang="en-IN" b="1" dirty="0"/>
              <a:t>4) Feature engineering</a:t>
            </a:r>
            <a:r>
              <a:rPr lang="en-IN" dirty="0"/>
              <a:t> - (A) Suggest some possible feature transformations (like log(X), sqrt(X), X^2, X1*X2, etc.) with reasons, which you believe could have improved the performances of the previous models. Experiment to check if such transformations actually help to do so. (B) suggest some new feature generation techniques (e.g. creating dummy variables, or using one-hot encoding, or transforming an existing feature to a new feature as you may convert the variable 'year built' to the 'age of the house'. Check if such transformations help in improving the performances of the models. Report the RMSE and R-squared values in each case.</a:t>
            </a:r>
            <a:br>
              <a:rPr lang="en-IN" dirty="0"/>
            </a:br>
            <a:br>
              <a:rPr lang="en-IN" dirty="0"/>
            </a:br>
            <a:r>
              <a:rPr lang="en-IN" b="1" dirty="0"/>
              <a:t>5) Model fitting step 2 </a:t>
            </a:r>
            <a:r>
              <a:rPr lang="en-IN" dirty="0"/>
              <a:t>- You may use model selection methods like (forward selection or backward elimination methods) to select an appropriate model.</a:t>
            </a:r>
            <a:br>
              <a:rPr lang="en-IN" dirty="0"/>
            </a:br>
            <a:br>
              <a:rPr lang="en-IN" dirty="0"/>
            </a:br>
            <a:r>
              <a:rPr lang="en-IN" b="1" dirty="0"/>
              <a:t>6) Model fitting step 3 </a:t>
            </a:r>
            <a:r>
              <a:rPr lang="en-IN" dirty="0"/>
              <a:t>- Experiment and check if a decision tree model can be used to fit the data mode accurately. You are free to use any kind of hyperparameter tuning to fit the model. Experiment using all the feature sets you have created before (including all the transformed sets and new feature-generated sets).</a:t>
            </a:r>
            <a:br>
              <a:rPr lang="en-IN" dirty="0"/>
            </a:br>
            <a:br>
              <a:rPr lang="en-IN" dirty="0"/>
            </a:br>
            <a:r>
              <a:rPr lang="en-IN" b="1" dirty="0"/>
              <a:t>7) Model testing</a:t>
            </a:r>
            <a:r>
              <a:rPr lang="en-IN" dirty="0"/>
              <a:t> - Consider the best competing models and test their performances on the test data. Report the results.</a:t>
            </a:r>
            <a:endParaRPr lang="en-US" dirty="0"/>
          </a:p>
        </p:txBody>
      </p:sp>
    </p:spTree>
    <p:extLst>
      <p:ext uri="{BB962C8B-B14F-4D97-AF65-F5344CB8AC3E}">
        <p14:creationId xmlns:p14="http://schemas.microsoft.com/office/powerpoint/2010/main" val="107506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0D1A-34CC-DA4D-98DF-27B53C9F2607}"/>
              </a:ext>
            </a:extLst>
          </p:cNvPr>
          <p:cNvSpPr>
            <a:spLocks noGrp="1"/>
          </p:cNvSpPr>
          <p:nvPr>
            <p:ph type="title"/>
          </p:nvPr>
        </p:nvSpPr>
        <p:spPr>
          <a:xfrm>
            <a:off x="838200" y="114301"/>
            <a:ext cx="10515600" cy="812800"/>
          </a:xfrm>
        </p:spPr>
        <p:txBody>
          <a:bodyPr>
            <a:normAutofit fontScale="90000"/>
          </a:bodyPr>
          <a:lstStyle/>
          <a:p>
            <a:r>
              <a:rPr lang="en-IN" b="1" dirty="0"/>
              <a:t>Steps Involved</a:t>
            </a:r>
            <a:br>
              <a:rPr lang="en-IN" b="1" dirty="0"/>
            </a:br>
            <a:endParaRPr lang="en-US" b="1" dirty="0"/>
          </a:p>
        </p:txBody>
      </p:sp>
      <p:sp>
        <p:nvSpPr>
          <p:cNvPr id="3" name="Content Placeholder 2">
            <a:extLst>
              <a:ext uri="{FF2B5EF4-FFF2-40B4-BE49-F238E27FC236}">
                <a16:creationId xmlns:a16="http://schemas.microsoft.com/office/drawing/2014/main" id="{8866A061-5FA3-7542-A995-4C70941EC93A}"/>
              </a:ext>
            </a:extLst>
          </p:cNvPr>
          <p:cNvSpPr>
            <a:spLocks noGrp="1"/>
          </p:cNvSpPr>
          <p:nvPr>
            <p:ph idx="1"/>
          </p:nvPr>
        </p:nvSpPr>
        <p:spPr>
          <a:xfrm>
            <a:off x="838200" y="711200"/>
            <a:ext cx="10515600" cy="5465763"/>
          </a:xfrm>
        </p:spPr>
        <p:txBody>
          <a:bodyPr>
            <a:normAutofit/>
          </a:bodyPr>
          <a:lstStyle/>
          <a:p>
            <a:r>
              <a:rPr lang="en-IN" sz="2400" dirty="0"/>
              <a:t>Importing the required packages into our python environment</a:t>
            </a:r>
          </a:p>
          <a:p>
            <a:endParaRPr lang="en-IN" sz="2400" dirty="0"/>
          </a:p>
          <a:p>
            <a:r>
              <a:rPr lang="en-IN" sz="2400" dirty="0"/>
              <a:t>Importing the house price data and do some EDA on it</a:t>
            </a:r>
          </a:p>
          <a:p>
            <a:endParaRPr lang="en-IN" sz="2400" dirty="0"/>
          </a:p>
          <a:p>
            <a:r>
              <a:rPr lang="en-IN" sz="2400" dirty="0"/>
              <a:t>Data Visualization on the house price data</a:t>
            </a:r>
          </a:p>
          <a:p>
            <a:endParaRPr lang="en-IN" sz="2400" dirty="0"/>
          </a:p>
          <a:p>
            <a:r>
              <a:rPr lang="en-IN" sz="2400" dirty="0"/>
              <a:t>Feature Selection &amp; Data Split</a:t>
            </a:r>
          </a:p>
          <a:p>
            <a:endParaRPr lang="en-IN" sz="2400" dirty="0"/>
          </a:p>
          <a:p>
            <a:r>
              <a:rPr lang="en-IN" sz="2400" dirty="0" err="1"/>
              <a:t>Modeling</a:t>
            </a:r>
            <a:r>
              <a:rPr lang="en-IN" sz="2400" dirty="0"/>
              <a:t> the data using the algorithms</a:t>
            </a:r>
          </a:p>
          <a:p>
            <a:endParaRPr lang="en-IN" sz="2400" dirty="0"/>
          </a:p>
          <a:p>
            <a:r>
              <a:rPr lang="en-IN" sz="2400" dirty="0"/>
              <a:t>Evaluating the built model using the evaluation metrics</a:t>
            </a:r>
          </a:p>
          <a:p>
            <a:endParaRPr lang="en-IN" sz="2400" dirty="0"/>
          </a:p>
          <a:p>
            <a:endParaRPr lang="en-US" dirty="0"/>
          </a:p>
        </p:txBody>
      </p:sp>
    </p:spTree>
    <p:extLst>
      <p:ext uri="{BB962C8B-B14F-4D97-AF65-F5344CB8AC3E}">
        <p14:creationId xmlns:p14="http://schemas.microsoft.com/office/powerpoint/2010/main" val="240017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down)">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wipe(down)">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0AB8-3089-5D45-AD6B-6862E3E038B5}"/>
              </a:ext>
            </a:extLst>
          </p:cNvPr>
          <p:cNvSpPr>
            <a:spLocks noGrp="1"/>
          </p:cNvSpPr>
          <p:nvPr>
            <p:ph type="title"/>
          </p:nvPr>
        </p:nvSpPr>
        <p:spPr>
          <a:xfrm>
            <a:off x="838200" y="187325"/>
            <a:ext cx="10515600" cy="625475"/>
          </a:xfrm>
        </p:spPr>
        <p:txBody>
          <a:bodyPr>
            <a:normAutofit fontScale="90000"/>
          </a:bodyPr>
          <a:lstStyle/>
          <a:p>
            <a:r>
              <a:rPr lang="en-IN" dirty="0"/>
              <a:t>Importing required packages</a:t>
            </a:r>
            <a:br>
              <a:rPr lang="en-IN" dirty="0"/>
            </a:br>
            <a:endParaRPr lang="en-US" dirty="0"/>
          </a:p>
        </p:txBody>
      </p:sp>
      <p:pic>
        <p:nvPicPr>
          <p:cNvPr id="6" name="Content Placeholder 5">
            <a:extLst>
              <a:ext uri="{FF2B5EF4-FFF2-40B4-BE49-F238E27FC236}">
                <a16:creationId xmlns:a16="http://schemas.microsoft.com/office/drawing/2014/main" id="{54EFAD13-250A-D241-99C6-F9E4C5742A5F}"/>
              </a:ext>
            </a:extLst>
          </p:cNvPr>
          <p:cNvPicPr>
            <a:picLocks noGrp="1" noChangeAspect="1"/>
          </p:cNvPicPr>
          <p:nvPr>
            <p:ph idx="1"/>
          </p:nvPr>
        </p:nvPicPr>
        <p:blipFill>
          <a:blip r:embed="rId2"/>
          <a:stretch>
            <a:fillRect/>
          </a:stretch>
        </p:blipFill>
        <p:spPr>
          <a:xfrm>
            <a:off x="279400" y="503237"/>
            <a:ext cx="10985499" cy="6167437"/>
          </a:xfrm>
        </p:spPr>
      </p:pic>
    </p:spTree>
    <p:extLst>
      <p:ext uri="{BB962C8B-B14F-4D97-AF65-F5344CB8AC3E}">
        <p14:creationId xmlns:p14="http://schemas.microsoft.com/office/powerpoint/2010/main" val="135886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FE67-ECCF-A840-AF80-BF34633BC8F6}"/>
              </a:ext>
            </a:extLst>
          </p:cNvPr>
          <p:cNvSpPr>
            <a:spLocks noGrp="1"/>
          </p:cNvSpPr>
          <p:nvPr>
            <p:ph type="title"/>
          </p:nvPr>
        </p:nvSpPr>
        <p:spPr>
          <a:xfrm>
            <a:off x="838200" y="365125"/>
            <a:ext cx="10515600" cy="447675"/>
          </a:xfrm>
        </p:spPr>
        <p:txBody>
          <a:bodyPr>
            <a:normAutofit fontScale="90000"/>
          </a:bodyPr>
          <a:lstStyle/>
          <a:p>
            <a:r>
              <a:rPr lang="en-IN" b="1" dirty="0"/>
              <a:t>Importing Data &amp; EDA</a:t>
            </a:r>
            <a:br>
              <a:rPr lang="en-IN" b="1" dirty="0"/>
            </a:br>
            <a:endParaRPr lang="en-US" b="1" dirty="0"/>
          </a:p>
        </p:txBody>
      </p:sp>
      <p:sp>
        <p:nvSpPr>
          <p:cNvPr id="3" name="Content Placeholder 2">
            <a:extLst>
              <a:ext uri="{FF2B5EF4-FFF2-40B4-BE49-F238E27FC236}">
                <a16:creationId xmlns:a16="http://schemas.microsoft.com/office/drawing/2014/main" id="{4BF3FA04-6000-104B-A263-B88549959921}"/>
              </a:ext>
            </a:extLst>
          </p:cNvPr>
          <p:cNvSpPr>
            <a:spLocks noGrp="1"/>
          </p:cNvSpPr>
          <p:nvPr>
            <p:ph idx="1"/>
          </p:nvPr>
        </p:nvSpPr>
        <p:spPr>
          <a:xfrm>
            <a:off x="0" y="812800"/>
            <a:ext cx="10515600" cy="5364163"/>
          </a:xfrm>
        </p:spPr>
        <p:txBody>
          <a:bodyPr>
            <a:normAutofit/>
          </a:bodyPr>
          <a:lstStyle/>
          <a:p>
            <a:r>
              <a:rPr lang="en-IN" sz="2000" dirty="0"/>
              <a:t>As I said before, we are going to work with the house price dataset that contains various features and information about the house and its sale price. Using the </a:t>
            </a:r>
            <a:r>
              <a:rPr lang="en-IN" sz="2000" i="1" dirty="0"/>
              <a:t>‘</a:t>
            </a:r>
            <a:r>
              <a:rPr lang="en-IN" sz="2000" i="1" dirty="0" err="1"/>
              <a:t>read_csv</a:t>
            </a:r>
            <a:r>
              <a:rPr lang="en-IN" sz="2000" i="1" dirty="0"/>
              <a:t>’</a:t>
            </a:r>
            <a:r>
              <a:rPr lang="en-IN" sz="2000" dirty="0"/>
              <a:t> function provided by the Pandas package, we can import the data into our python environment. After importing the data, we can use the ‘head’ function to get a glimpse of our </a:t>
            </a:r>
            <a:r>
              <a:rPr lang="en-IN" sz="2000" dirty="0" err="1"/>
              <a:t>datasetand</a:t>
            </a:r>
            <a:r>
              <a:rPr lang="en-IN" sz="2000" dirty="0"/>
              <a:t> ’info’ function to get glimpse of data type.</a:t>
            </a:r>
            <a:endParaRPr lang="en-US" sz="2000" dirty="0"/>
          </a:p>
        </p:txBody>
      </p:sp>
      <p:pic>
        <p:nvPicPr>
          <p:cNvPr id="5" name="Picture 4">
            <a:extLst>
              <a:ext uri="{FF2B5EF4-FFF2-40B4-BE49-F238E27FC236}">
                <a16:creationId xmlns:a16="http://schemas.microsoft.com/office/drawing/2014/main" id="{8EE2DB0A-6413-074B-8FB9-AEC3823EC57B}"/>
              </a:ext>
            </a:extLst>
          </p:cNvPr>
          <p:cNvPicPr>
            <a:picLocks noChangeAspect="1"/>
          </p:cNvPicPr>
          <p:nvPr/>
        </p:nvPicPr>
        <p:blipFill>
          <a:blip r:embed="rId2"/>
          <a:stretch>
            <a:fillRect/>
          </a:stretch>
        </p:blipFill>
        <p:spPr>
          <a:xfrm>
            <a:off x="0" y="2305050"/>
            <a:ext cx="5715000" cy="4552950"/>
          </a:xfrm>
          <a:prstGeom prst="rect">
            <a:avLst/>
          </a:prstGeom>
        </p:spPr>
      </p:pic>
      <p:pic>
        <p:nvPicPr>
          <p:cNvPr id="7" name="Picture 6">
            <a:extLst>
              <a:ext uri="{FF2B5EF4-FFF2-40B4-BE49-F238E27FC236}">
                <a16:creationId xmlns:a16="http://schemas.microsoft.com/office/drawing/2014/main" id="{C90535BD-C22C-0042-A919-E7806C5A3A84}"/>
              </a:ext>
            </a:extLst>
          </p:cNvPr>
          <p:cNvPicPr>
            <a:picLocks noChangeAspect="1"/>
          </p:cNvPicPr>
          <p:nvPr/>
        </p:nvPicPr>
        <p:blipFill>
          <a:blip r:embed="rId3"/>
          <a:stretch>
            <a:fillRect/>
          </a:stretch>
        </p:blipFill>
        <p:spPr>
          <a:xfrm>
            <a:off x="5861050" y="2470151"/>
            <a:ext cx="4762500" cy="4387849"/>
          </a:xfrm>
          <a:prstGeom prst="rect">
            <a:avLst/>
          </a:prstGeom>
        </p:spPr>
      </p:pic>
    </p:spTree>
    <p:extLst>
      <p:ext uri="{BB962C8B-B14F-4D97-AF65-F5344CB8AC3E}">
        <p14:creationId xmlns:p14="http://schemas.microsoft.com/office/powerpoint/2010/main" val="307129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5D7A-C803-0D4B-9778-C59356DA8E1D}"/>
              </a:ext>
            </a:extLst>
          </p:cNvPr>
          <p:cNvSpPr>
            <a:spLocks noGrp="1"/>
          </p:cNvSpPr>
          <p:nvPr>
            <p:ph type="title"/>
          </p:nvPr>
        </p:nvSpPr>
        <p:spPr>
          <a:xfrm>
            <a:off x="0" y="55562"/>
            <a:ext cx="10515600" cy="625475"/>
          </a:xfrm>
        </p:spPr>
        <p:txBody>
          <a:bodyPr>
            <a:normAutofit fontScale="90000"/>
          </a:bodyPr>
          <a:lstStyle/>
          <a:p>
            <a:r>
              <a:rPr lang="en-US" dirty="0"/>
              <a:t>Missing Value Imputation</a:t>
            </a:r>
          </a:p>
        </p:txBody>
      </p:sp>
      <p:sp>
        <p:nvSpPr>
          <p:cNvPr id="3" name="Content Placeholder 2">
            <a:extLst>
              <a:ext uri="{FF2B5EF4-FFF2-40B4-BE49-F238E27FC236}">
                <a16:creationId xmlns:a16="http://schemas.microsoft.com/office/drawing/2014/main" id="{2FF09B40-77A7-FA41-BB18-DFFD6C6FBEB3}"/>
              </a:ext>
            </a:extLst>
          </p:cNvPr>
          <p:cNvSpPr>
            <a:spLocks noGrp="1"/>
          </p:cNvSpPr>
          <p:nvPr>
            <p:ph idx="1"/>
          </p:nvPr>
        </p:nvSpPr>
        <p:spPr>
          <a:xfrm>
            <a:off x="0" y="784224"/>
            <a:ext cx="12192000" cy="6018213"/>
          </a:xfrm>
        </p:spPr>
        <p:txBody>
          <a:bodyPr/>
          <a:lstStyle/>
          <a:p>
            <a:r>
              <a:rPr lang="en-US" dirty="0"/>
              <a:t> </a:t>
            </a:r>
            <a:r>
              <a:rPr lang="en-US" sz="2400" dirty="0"/>
              <a:t>We will now check for missing values in our dataset. In case there are any missing entries, we will impute them with appropriate values (mode in case of categorical feature, and median or mean in case of numerical feature). We will use the </a:t>
            </a:r>
            <a:r>
              <a:rPr lang="en-US" sz="2400" dirty="0" err="1"/>
              <a:t>isnull</a:t>
            </a:r>
            <a:r>
              <a:rPr lang="en-US" sz="2400" dirty="0"/>
              <a:t>() function for this purpose.</a:t>
            </a:r>
          </a:p>
          <a:p>
            <a:endParaRPr lang="en-US" sz="1800" b="1" dirty="0"/>
          </a:p>
        </p:txBody>
      </p:sp>
      <p:pic>
        <p:nvPicPr>
          <p:cNvPr id="5" name="Picture 4">
            <a:extLst>
              <a:ext uri="{FF2B5EF4-FFF2-40B4-BE49-F238E27FC236}">
                <a16:creationId xmlns:a16="http://schemas.microsoft.com/office/drawing/2014/main" id="{2CA40F07-7BE8-BC46-83FC-38D33DB33251}"/>
              </a:ext>
            </a:extLst>
          </p:cNvPr>
          <p:cNvPicPr>
            <a:picLocks noChangeAspect="1"/>
          </p:cNvPicPr>
          <p:nvPr/>
        </p:nvPicPr>
        <p:blipFill>
          <a:blip r:embed="rId2"/>
          <a:stretch>
            <a:fillRect/>
          </a:stretch>
        </p:blipFill>
        <p:spPr>
          <a:xfrm>
            <a:off x="3524250" y="1978025"/>
            <a:ext cx="4000500" cy="4824411"/>
          </a:xfrm>
          <a:prstGeom prst="rect">
            <a:avLst/>
          </a:prstGeom>
        </p:spPr>
      </p:pic>
    </p:spTree>
    <p:extLst>
      <p:ext uri="{BB962C8B-B14F-4D97-AF65-F5344CB8AC3E}">
        <p14:creationId xmlns:p14="http://schemas.microsoft.com/office/powerpoint/2010/main" val="29960631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docProps/app.xml><?xml version="1.0" encoding="utf-8"?>
<Properties xmlns="http://schemas.openxmlformats.org/officeDocument/2006/extended-properties" xmlns:vt="http://schemas.openxmlformats.org/officeDocument/2006/docPropsVTypes">
  <Template>{328E51C0-E618-3A40-A813-F8CEF51AAB28}tf10001070_mac</Template>
  <TotalTime>2839</TotalTime>
  <Words>2182</Words>
  <Application>Microsoft Office PowerPoint</Application>
  <PresentationFormat>Widescreen</PresentationFormat>
  <Paragraphs>139</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Black</vt:lpstr>
      <vt:lpstr>Calibri</vt:lpstr>
      <vt:lpstr>Rockwell Extra Bold</vt:lpstr>
      <vt:lpstr>Wingdings</vt:lpstr>
      <vt:lpstr>Wood Type</vt:lpstr>
      <vt:lpstr>House Price Prediction Using Linear Regression </vt:lpstr>
      <vt:lpstr>PowerPoint Presentation</vt:lpstr>
      <vt:lpstr>PowerPoint Presentation</vt:lpstr>
      <vt:lpstr>Introduction</vt:lpstr>
      <vt:lpstr>Problem Statement </vt:lpstr>
      <vt:lpstr>Steps Involved </vt:lpstr>
      <vt:lpstr>Importing required packages </vt:lpstr>
      <vt:lpstr>Importing Data &amp; EDA </vt:lpstr>
      <vt:lpstr>Missing Value Imputation</vt:lpstr>
      <vt:lpstr>Hypothesis : </vt:lpstr>
      <vt:lpstr>Data Visualization: </vt:lpstr>
      <vt:lpstr>House Price and Water Front and Square foot Living</vt:lpstr>
      <vt:lpstr>Year_Built and House Price</vt:lpstr>
      <vt:lpstr>Rating of the Property and House Price</vt:lpstr>
      <vt:lpstr>Heatmap of the Numerical Variables</vt:lpstr>
      <vt:lpstr>Linear Regression </vt:lpstr>
      <vt:lpstr>Comparing the Metrics</vt:lpstr>
      <vt:lpstr>Fitting of linear regression model in Python</vt:lpstr>
      <vt:lpstr>First model</vt:lpstr>
      <vt:lpstr>Second  model: </vt:lpstr>
      <vt:lpstr>Third Model:</vt:lpstr>
      <vt:lpstr>Forth Model</vt:lpstr>
      <vt:lpstr>Feature Engineering</vt:lpstr>
      <vt:lpstr>Scores of the model after Feature Engineerings</vt:lpstr>
      <vt:lpstr>PowerPoint Presentation</vt:lpstr>
      <vt:lpstr>Forward and Backward Selection</vt:lpstr>
      <vt:lpstr>In backward selection we removed Zip code and view.  RMSE is less as compared to initial model but little on higher node as compare to forward selection model.</vt:lpstr>
      <vt:lpstr>Hyper parameter turning feature Selection.</vt:lpstr>
      <vt:lpstr>Decision Tree</vt:lpstr>
      <vt:lpstr>Why on Test Data separately: </vt:lpstr>
      <vt:lpstr>Linear Regression On Test Data</vt:lpstr>
      <vt:lpstr>Result of Testing data on linear Regression: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Using Linear Regression </dc:title>
  <dc:creator>Anchal Garg</dc:creator>
  <cp:lastModifiedBy>Kunal</cp:lastModifiedBy>
  <cp:revision>1</cp:revision>
  <dcterms:created xsi:type="dcterms:W3CDTF">2021-11-07T17:33:14Z</dcterms:created>
  <dcterms:modified xsi:type="dcterms:W3CDTF">2021-11-18T11:54:11Z</dcterms:modified>
</cp:coreProperties>
</file>